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5" r:id="rId3"/>
    <p:sldId id="277" r:id="rId4"/>
    <p:sldId id="276" r:id="rId5"/>
    <p:sldId id="259" r:id="rId6"/>
    <p:sldId id="289" r:id="rId7"/>
    <p:sldId id="260" r:id="rId8"/>
    <p:sldId id="262" r:id="rId9"/>
    <p:sldId id="274" r:id="rId10"/>
    <p:sldId id="268" r:id="rId11"/>
    <p:sldId id="269" r:id="rId12"/>
    <p:sldId id="264" r:id="rId13"/>
    <p:sldId id="282" r:id="rId14"/>
    <p:sldId id="286" r:id="rId15"/>
    <p:sldId id="285" r:id="rId16"/>
    <p:sldId id="284" r:id="rId17"/>
    <p:sldId id="267" r:id="rId18"/>
    <p:sldId id="283" r:id="rId19"/>
    <p:sldId id="272" r:id="rId20"/>
    <p:sldId id="287" r:id="rId21"/>
    <p:sldId id="290" r:id="rId22"/>
    <p:sldId id="288" r:id="rId23"/>
    <p:sldId id="292" r:id="rId24"/>
    <p:sldId id="293" r:id="rId25"/>
    <p:sldId id="291"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5E8FF"/>
    <a:srgbClr val="CCEC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autoAdjust="0"/>
    <p:restoredTop sz="94660"/>
  </p:normalViewPr>
  <p:slideViewPr>
    <p:cSldViewPr>
      <p:cViewPr varScale="1">
        <p:scale>
          <a:sx n="89" d="100"/>
          <a:sy n="89" d="100"/>
        </p:scale>
        <p:origin x="-9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A539CC-2022-4E71-9162-A1E602742E44}" type="datetimeFigureOut">
              <a:rPr lang="fr-FR"/>
              <a:pPr>
                <a:defRPr/>
              </a:pPr>
              <a:t>15/06/2010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6B09BE-E140-4C7D-A263-08B07114CBC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latin typeface="Arial Black" pitchFamily="34" charset="0"/>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lvl1pPr>
              <a:defRPr sz="2000"/>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a:p>
        </p:txBody>
      </p:sp>
      <p:sp>
        <p:nvSpPr>
          <p:cNvPr id="4" name="Espace réservé du numéro de diapositive 5"/>
          <p:cNvSpPr>
            <a:spLocks noGrp="1"/>
          </p:cNvSpPr>
          <p:nvPr>
            <p:ph type="sldNum" sz="quarter" idx="10"/>
          </p:nvPr>
        </p:nvSpPr>
        <p:spPr>
          <a:xfrm>
            <a:off x="5100638" y="6537325"/>
            <a:ext cx="4043362" cy="365125"/>
          </a:xfrm>
          <a:prstGeom prst="rect">
            <a:avLst/>
          </a:prstGeom>
        </p:spPr>
        <p:txBody>
          <a:bodyPr vert="horz" lIns="91440" tIns="45720" rIns="91440" bIns="45720" rtlCol="0" anchor="ctr"/>
          <a:lstStyle>
            <a:lvl1pPr algn="r" fontAlgn="auto">
              <a:spcBef>
                <a:spcPts val="0"/>
              </a:spcBef>
              <a:spcAft>
                <a:spcPts val="0"/>
              </a:spcAft>
              <a:defRPr sz="1400" dirty="0" smtClean="0">
                <a:solidFill>
                  <a:schemeClr val="tx1"/>
                </a:solidFill>
                <a:latin typeface="+mn-lt"/>
                <a:ea typeface="Tahoma" pitchFamily="34" charset="0"/>
                <a:cs typeface="Tahoma" pitchFamily="34" charset="0"/>
              </a:defRPr>
            </a:lvl1pPr>
          </a:lstStyle>
          <a:p>
            <a:pPr>
              <a:defRPr/>
            </a:pPr>
            <a:r>
              <a:rPr lang="fr-FR" dirty="0" smtClean="0"/>
              <a:t>Guide de ventes – V2.0 –  07/10 - Page </a:t>
            </a:r>
            <a:fld id="{E904060A-1ACA-482F-B66B-1F132D6A6715}" type="slidenum">
              <a:rPr lang="fr-FR" smtClean="0"/>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28625" y="1071563"/>
            <a:ext cx="8229600" cy="642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pic>
        <p:nvPicPr>
          <p:cNvPr id="2051" name="Image 9" descr="20-21b.jpg"/>
          <p:cNvPicPr>
            <a:picLocks noChangeAspect="1"/>
          </p:cNvPicPr>
          <p:nvPr userDrawn="1"/>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2052" name="Picture 4" descr="chippc"/>
          <p:cNvPicPr>
            <a:picLocks noChangeAspect="1" noChangeArrowheads="1"/>
          </p:cNvPicPr>
          <p:nvPr userDrawn="1"/>
        </p:nvPicPr>
        <p:blipFill>
          <a:blip r:embed="rId5" cstate="print"/>
          <a:srcRect/>
          <a:stretch>
            <a:fillRect/>
          </a:stretch>
        </p:blipFill>
        <p:spPr bwMode="auto">
          <a:xfrm>
            <a:off x="107950" y="6515100"/>
            <a:ext cx="857250" cy="285750"/>
          </a:xfrm>
          <a:prstGeom prst="rect">
            <a:avLst/>
          </a:prstGeom>
          <a:noFill/>
          <a:ln w="9525">
            <a:noFill/>
            <a:miter lim="800000"/>
            <a:headEnd/>
            <a:tailEnd/>
          </a:ln>
        </p:spPr>
      </p:pic>
      <p:sp>
        <p:nvSpPr>
          <p:cNvPr id="12" name="ZoneTexte 11"/>
          <p:cNvSpPr txBox="1"/>
          <p:nvPr userDrawn="1"/>
        </p:nvSpPr>
        <p:spPr>
          <a:xfrm>
            <a:off x="7072313" y="357188"/>
            <a:ext cx="2500312" cy="604837"/>
          </a:xfrm>
          <a:prstGeom prst="rect">
            <a:avLst/>
          </a:prstGeom>
          <a:noFill/>
        </p:spPr>
        <p:txBody>
          <a:bodyPr>
            <a:spAutoFit/>
          </a:bodyPr>
          <a:lstStyle/>
          <a:p>
            <a:pPr fontAlgn="auto">
              <a:lnSpc>
                <a:spcPts val="2000"/>
              </a:lnSpc>
              <a:spcBef>
                <a:spcPts val="0"/>
              </a:spcBef>
              <a:spcAft>
                <a:spcPts val="0"/>
              </a:spcAft>
              <a:defRPr/>
            </a:pPr>
            <a:r>
              <a:rPr lang="fr-FR" sz="2400" dirty="0">
                <a:solidFill>
                  <a:schemeClr val="bg1"/>
                </a:solidFill>
                <a:effectLst>
                  <a:outerShdw blurRad="38100" dist="38100" dir="2700000" algn="tl">
                    <a:srgbClr val="000000">
                      <a:alpha val="43137"/>
                    </a:srgbClr>
                  </a:outerShdw>
                </a:effectLst>
                <a:latin typeface="Arial Black" pitchFamily="34" charset="0"/>
              </a:rPr>
              <a:t>Guide de ventes</a:t>
            </a:r>
          </a:p>
        </p:txBody>
      </p:sp>
      <p:sp>
        <p:nvSpPr>
          <p:cNvPr id="2054" name="Espace réservé du texte 12"/>
          <p:cNvSpPr>
            <a:spLocks noGrp="1"/>
          </p:cNvSpPr>
          <p:nvPr>
            <p:ph type="body" idx="1"/>
          </p:nvPr>
        </p:nvSpPr>
        <p:spPr bwMode="auto">
          <a:xfrm>
            <a:off x="428625" y="18573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4" name="Espace réservé du pied de page 13"/>
          <p:cNvSpPr>
            <a:spLocks noGrp="1"/>
          </p:cNvSpPr>
          <p:nvPr>
            <p:ph type="ftr" sz="quarter" idx="3"/>
          </p:nvPr>
        </p:nvSpPr>
        <p:spPr>
          <a:xfrm>
            <a:off x="5838825" y="6546850"/>
            <a:ext cx="3733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solidFill>
                <a:latin typeface="+mn-lt"/>
              </a:defRPr>
            </a:lvl1pPr>
          </a:lstStyle>
          <a:p>
            <a:pPr>
              <a:defRPr/>
            </a:pPr>
            <a:r>
              <a:rPr lang="fr-FR" dirty="0" smtClean="0"/>
              <a:t>Guide de ventes – V2.0 –  07/10 - Page </a:t>
            </a:r>
            <a:fld id="{E904060A-1ACA-482F-B66B-1F132D6A6715}"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hf hdr="0" dt="0"/>
  <p:txStyles>
    <p:titleStyle>
      <a:lvl1pPr algn="ctr" rtl="0" eaLnBrk="0" fontAlgn="base" hangingPunct="0">
        <a:spcBef>
          <a:spcPct val="0"/>
        </a:spcBef>
        <a:spcAft>
          <a:spcPct val="0"/>
        </a:spcAft>
        <a:defRPr sz="2800" kern="1200">
          <a:solidFill>
            <a:srgbClr val="7F7F7F"/>
          </a:solidFill>
          <a:latin typeface="Arial Black" pitchFamily="34" charset="0"/>
          <a:ea typeface="+mj-ea"/>
          <a:cs typeface="+mj-cs"/>
        </a:defRPr>
      </a:lvl1pPr>
      <a:lvl2pPr algn="ctr" rtl="0" eaLnBrk="0" fontAlgn="base" hangingPunct="0">
        <a:spcBef>
          <a:spcPct val="0"/>
        </a:spcBef>
        <a:spcAft>
          <a:spcPct val="0"/>
        </a:spcAft>
        <a:defRPr sz="2800">
          <a:solidFill>
            <a:srgbClr val="7F7F7F"/>
          </a:solidFill>
          <a:latin typeface="Arial Black" pitchFamily="34" charset="0"/>
        </a:defRPr>
      </a:lvl2pPr>
      <a:lvl3pPr algn="ctr" rtl="0" eaLnBrk="0" fontAlgn="base" hangingPunct="0">
        <a:spcBef>
          <a:spcPct val="0"/>
        </a:spcBef>
        <a:spcAft>
          <a:spcPct val="0"/>
        </a:spcAft>
        <a:defRPr sz="2800">
          <a:solidFill>
            <a:srgbClr val="7F7F7F"/>
          </a:solidFill>
          <a:latin typeface="Arial Black" pitchFamily="34" charset="0"/>
        </a:defRPr>
      </a:lvl3pPr>
      <a:lvl4pPr algn="ctr" rtl="0" eaLnBrk="0" fontAlgn="base" hangingPunct="0">
        <a:spcBef>
          <a:spcPct val="0"/>
        </a:spcBef>
        <a:spcAft>
          <a:spcPct val="0"/>
        </a:spcAft>
        <a:defRPr sz="2800">
          <a:solidFill>
            <a:srgbClr val="7F7F7F"/>
          </a:solidFill>
          <a:latin typeface="Arial Black" pitchFamily="34" charset="0"/>
        </a:defRPr>
      </a:lvl4pPr>
      <a:lvl5pPr algn="ctr" rtl="0" eaLnBrk="0" fontAlgn="base" hangingPunct="0">
        <a:spcBef>
          <a:spcPct val="0"/>
        </a:spcBef>
        <a:spcAft>
          <a:spcPct val="0"/>
        </a:spcAft>
        <a:defRPr sz="2800">
          <a:solidFill>
            <a:srgbClr val="7F7F7F"/>
          </a:solidFill>
          <a:latin typeface="Arial Black" pitchFamily="34" charset="0"/>
        </a:defRPr>
      </a:lvl5pPr>
      <a:lvl6pPr marL="457200" algn="ctr" rtl="0" fontAlgn="base">
        <a:spcBef>
          <a:spcPct val="0"/>
        </a:spcBef>
        <a:spcAft>
          <a:spcPct val="0"/>
        </a:spcAft>
        <a:defRPr sz="2800">
          <a:solidFill>
            <a:srgbClr val="7F7F7F"/>
          </a:solidFill>
          <a:latin typeface="Arial Black" pitchFamily="34" charset="0"/>
        </a:defRPr>
      </a:lvl6pPr>
      <a:lvl7pPr marL="914400" algn="ctr" rtl="0" fontAlgn="base">
        <a:spcBef>
          <a:spcPct val="0"/>
        </a:spcBef>
        <a:spcAft>
          <a:spcPct val="0"/>
        </a:spcAft>
        <a:defRPr sz="2800">
          <a:solidFill>
            <a:srgbClr val="7F7F7F"/>
          </a:solidFill>
          <a:latin typeface="Arial Black" pitchFamily="34" charset="0"/>
        </a:defRPr>
      </a:lvl7pPr>
      <a:lvl8pPr marL="1371600" algn="ctr" rtl="0" fontAlgn="base">
        <a:spcBef>
          <a:spcPct val="0"/>
        </a:spcBef>
        <a:spcAft>
          <a:spcPct val="0"/>
        </a:spcAft>
        <a:defRPr sz="2800">
          <a:solidFill>
            <a:srgbClr val="7F7F7F"/>
          </a:solidFill>
          <a:latin typeface="Arial Black" pitchFamily="34" charset="0"/>
        </a:defRPr>
      </a:lvl8pPr>
      <a:lvl9pPr marL="1828800" algn="ctr" rtl="0" fontAlgn="base">
        <a:spcBef>
          <a:spcPct val="0"/>
        </a:spcBef>
        <a:spcAft>
          <a:spcPct val="0"/>
        </a:spcAft>
        <a:defRPr sz="2800">
          <a:solidFill>
            <a:srgbClr val="7F7F7F"/>
          </a:solidFill>
          <a:latin typeface="Arial Black"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lg@chippc.com" TargetMode="External"/><Relationship Id="rId2" Type="http://schemas.openxmlformats.org/officeDocument/2006/relationships/hyperlink" Target="mailto:rduchene@chipp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ippc.fr/doc" TargetMode="External"/><Relationship Id="rId2" Type="http://schemas.openxmlformats.org/officeDocument/2006/relationships/hyperlink" Target="http://www.chippc.fr/" TargetMode="External"/><Relationship Id="rId1" Type="http://schemas.openxmlformats.org/officeDocument/2006/relationships/slideLayout" Target="../slideLayouts/slideLayout2.xml"/><Relationship Id="rId6" Type="http://schemas.openxmlformats.org/officeDocument/2006/relationships/hyperlink" Target="mailto:rene.barragan@azlan.com" TargetMode="External"/><Relationship Id="rId5" Type="http://schemas.openxmlformats.org/officeDocument/2006/relationships/hyperlink" Target="mailto:dan.amsellem@chippc.com" TargetMode="External"/><Relationship Id="rId4" Type="http://schemas.openxmlformats.org/officeDocument/2006/relationships/hyperlink" Target="mailto:rduchene@chippc.co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chippc.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hippc.f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hippc.fr/revendeurs/guide-de-vente/fichiers/Presentation%20Commercial%20Chip%20PC%20v1.0.ppt" TargetMode="External"/><Relationship Id="rId7" Type="http://schemas.openxmlformats.org/officeDocument/2006/relationships/hyperlink" Target="http://www.chippc.fr/revendeurs/guide-de-vente" TargetMode="External"/><Relationship Id="rId2" Type="http://schemas.openxmlformats.org/officeDocument/2006/relationships/hyperlink" Target="http://www.chippc.fr/revendeurs/guide-de-vente/fichiers/Guide%20de%20Vente%20Chip%20PC%20V1.0.ppt" TargetMode="External"/><Relationship Id="rId1" Type="http://schemas.openxmlformats.org/officeDocument/2006/relationships/slideLayout" Target="../slideLayouts/slideLayout2.xml"/><Relationship Id="rId6" Type="http://schemas.openxmlformats.org/officeDocument/2006/relationships/hyperlink" Target="http://www.chippc.fr/revendeurs/guide-de-vente/fichiers/Programme%20de%20partenariat%20Chip%20PC%20v%201.0.pdf" TargetMode="External"/><Relationship Id="rId5" Type="http://schemas.openxmlformats.org/officeDocument/2006/relationships/hyperlink" Target="http://www.chippc.fr/doc/chippc-pricelist.xls" TargetMode="External"/><Relationship Id="rId4" Type="http://schemas.openxmlformats.org/officeDocument/2006/relationships/hyperlink" Target="http://www.chippc.fr/revendeurs/guide-de-vente/fichiers/Chip%20PC_La%20Solution%20Globale%20Client%20Leger%20v1.0.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hippc.com/support/knowledge-base/answer.asp?id=575" TargetMode="External"/><Relationship Id="rId2" Type="http://schemas.openxmlformats.org/officeDocument/2006/relationships/hyperlink" Target="http://www.chippc.com/support/knowledge-base/answer.asp?id=5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hippc.fr/download" TargetMode="External"/><Relationship Id="rId2" Type="http://schemas.openxmlformats.org/officeDocument/2006/relationships/hyperlink" Target="http://www.chippc.fr/d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685800" y="1071563"/>
            <a:ext cx="7772400" cy="1143000"/>
          </a:xfrm>
        </p:spPr>
        <p:txBody>
          <a:bodyPr/>
          <a:lstStyle/>
          <a:p>
            <a:pPr eaLnBrk="1" hangingPunct="1"/>
            <a:r>
              <a:rPr lang="fr-FR" sz="3200" dirty="0" smtClean="0"/>
              <a:t>La Solution Globale Client Léger</a:t>
            </a:r>
            <a:br>
              <a:rPr lang="fr-FR" sz="3200" dirty="0" smtClean="0"/>
            </a:br>
            <a:r>
              <a:rPr lang="fr-FR" sz="3200" dirty="0" smtClean="0"/>
              <a:t>Guide de Ventes v </a:t>
            </a:r>
            <a:r>
              <a:rPr lang="fr-FR" sz="3200" dirty="0" smtClean="0"/>
              <a:t>2.0 </a:t>
            </a:r>
            <a:r>
              <a:rPr lang="fr-FR" sz="3200" dirty="0" smtClean="0"/>
              <a:t/>
            </a:r>
            <a:br>
              <a:rPr lang="fr-FR" sz="3200" dirty="0" smtClean="0"/>
            </a:br>
            <a:endParaRPr lang="fr-FR" sz="3200" dirty="0" smtClean="0"/>
          </a:p>
        </p:txBody>
      </p:sp>
      <p:sp>
        <p:nvSpPr>
          <p:cNvPr id="5" name="Sous-titre 2"/>
          <p:cNvSpPr>
            <a:spLocks noGrp="1"/>
          </p:cNvSpPr>
          <p:nvPr>
            <p:ph type="subTitle" idx="1"/>
          </p:nvPr>
        </p:nvSpPr>
        <p:spPr>
          <a:xfrm>
            <a:off x="2857500" y="3929063"/>
            <a:ext cx="5500688" cy="2214562"/>
          </a:xfrm>
        </p:spPr>
        <p:txBody>
          <a:bodyPr rtlCol="0">
            <a:normAutofit fontScale="85000" lnSpcReduction="20000"/>
          </a:bodyPr>
          <a:lstStyle/>
          <a:p>
            <a:pPr algn="l" eaLnBrk="1" fontAlgn="auto" hangingPunct="1">
              <a:spcAft>
                <a:spcPts val="0"/>
              </a:spcAft>
              <a:defRPr/>
            </a:pPr>
            <a:r>
              <a:rPr lang="fr-FR" sz="1600" b="1" dirty="0" smtClean="0">
                <a:solidFill>
                  <a:schemeClr val="tx1"/>
                </a:solidFill>
                <a:effectLst>
                  <a:outerShdw blurRad="38100" dist="38100" dir="2700000" algn="tl">
                    <a:srgbClr val="000000">
                      <a:alpha val="43137"/>
                    </a:srgbClr>
                  </a:outerShdw>
                </a:effectLst>
              </a:rPr>
              <a:t>SOMMAIRE</a:t>
            </a:r>
          </a:p>
          <a:p>
            <a:pPr algn="l" eaLnBrk="1" fontAlgn="auto" hangingPunct="1">
              <a:spcAft>
                <a:spcPts val="0"/>
              </a:spcAft>
              <a:defRPr/>
            </a:pPr>
            <a:r>
              <a:rPr lang="fr-FR" sz="1600" dirty="0" smtClean="0">
                <a:solidFill>
                  <a:schemeClr val="tx1"/>
                </a:solidFill>
              </a:rPr>
              <a:t>Les points forts et leur argumentaire</a:t>
            </a:r>
          </a:p>
          <a:p>
            <a:pPr algn="l" eaLnBrk="1" fontAlgn="auto" hangingPunct="1">
              <a:spcAft>
                <a:spcPts val="0"/>
              </a:spcAft>
              <a:defRPr/>
            </a:pPr>
            <a:r>
              <a:rPr lang="fr-FR" sz="1600" dirty="0" smtClean="0">
                <a:solidFill>
                  <a:schemeClr val="tx1"/>
                </a:solidFill>
              </a:rPr>
              <a:t>Les premières questions pour détecter les projets</a:t>
            </a:r>
          </a:p>
          <a:p>
            <a:pPr algn="l" eaLnBrk="1" fontAlgn="auto" hangingPunct="1">
              <a:spcAft>
                <a:spcPts val="0"/>
              </a:spcAft>
              <a:defRPr/>
            </a:pPr>
            <a:r>
              <a:rPr lang="fr-FR" sz="1600" dirty="0" smtClean="0">
                <a:solidFill>
                  <a:schemeClr val="tx1"/>
                </a:solidFill>
              </a:rPr>
              <a:t>La démarche à proposer</a:t>
            </a:r>
          </a:p>
          <a:p>
            <a:pPr algn="l" eaLnBrk="1" fontAlgn="auto" hangingPunct="1">
              <a:spcAft>
                <a:spcPts val="0"/>
              </a:spcAft>
              <a:defRPr/>
            </a:pPr>
            <a:r>
              <a:rPr lang="fr-FR" sz="1600" dirty="0" smtClean="0">
                <a:solidFill>
                  <a:schemeClr val="tx1"/>
                </a:solidFill>
              </a:rPr>
              <a:t>Les points importants avant la vente</a:t>
            </a:r>
          </a:p>
          <a:p>
            <a:pPr algn="l" eaLnBrk="1" fontAlgn="auto" hangingPunct="1">
              <a:spcAft>
                <a:spcPts val="0"/>
              </a:spcAft>
              <a:defRPr/>
            </a:pPr>
            <a:r>
              <a:rPr lang="fr-FR" sz="1600" dirty="0" smtClean="0">
                <a:solidFill>
                  <a:schemeClr val="tx1"/>
                </a:solidFill>
              </a:rPr>
              <a:t>Les points importants à la commande</a:t>
            </a:r>
          </a:p>
          <a:p>
            <a:pPr algn="l" eaLnBrk="1" fontAlgn="auto" hangingPunct="1">
              <a:spcAft>
                <a:spcPts val="0"/>
              </a:spcAft>
              <a:defRPr/>
            </a:pPr>
            <a:r>
              <a:rPr lang="fr-FR" sz="1600" dirty="0" smtClean="0">
                <a:solidFill>
                  <a:schemeClr val="tx1"/>
                </a:solidFill>
              </a:rPr>
              <a:t>Le support après vente </a:t>
            </a:r>
          </a:p>
          <a:p>
            <a:pPr algn="l" eaLnBrk="1" fontAlgn="auto" hangingPunct="1">
              <a:spcAft>
                <a:spcPts val="0"/>
              </a:spcAft>
              <a:defRPr/>
            </a:pPr>
            <a:r>
              <a:rPr lang="fr-FR" sz="1600" dirty="0" smtClean="0">
                <a:solidFill>
                  <a:schemeClr val="tx1"/>
                </a:solidFill>
              </a:rPr>
              <a:t>Les Formations/Certifications Chip PC</a:t>
            </a:r>
          </a:p>
          <a:p>
            <a:pPr algn="l" eaLnBrk="1" fontAlgn="auto" hangingPunct="1">
              <a:spcAft>
                <a:spcPts val="0"/>
              </a:spcAft>
              <a:defRPr/>
            </a:pPr>
            <a:r>
              <a:rPr lang="fr-FR" sz="1600" dirty="0" smtClean="0">
                <a:solidFill>
                  <a:schemeClr val="tx1"/>
                </a:solidFill>
              </a:rPr>
              <a:t>Les documents disponibles au téléchargement</a:t>
            </a:r>
          </a:p>
          <a:p>
            <a:pPr algn="l" eaLnBrk="1" fontAlgn="auto" hangingPunct="1">
              <a:spcAft>
                <a:spcPts val="0"/>
              </a:spcAft>
              <a:defRPr/>
            </a:pPr>
            <a:r>
              <a:rPr lang="fr-FR" sz="1600" dirty="0" smtClean="0">
                <a:solidFill>
                  <a:schemeClr val="tx1"/>
                </a:solidFill>
              </a:rPr>
              <a:t>Les informations </a:t>
            </a:r>
            <a:r>
              <a:rPr lang="fr-FR" sz="1600" dirty="0" err="1" smtClean="0">
                <a:solidFill>
                  <a:schemeClr val="tx1"/>
                </a:solidFill>
              </a:rPr>
              <a:t>Avant-Vente</a:t>
            </a:r>
            <a:r>
              <a:rPr lang="fr-FR" sz="1600" dirty="0" smtClean="0">
                <a:solidFill>
                  <a:schemeClr val="tx1"/>
                </a:solidFill>
              </a:rPr>
              <a:t> / techniques</a:t>
            </a:r>
          </a:p>
        </p:txBody>
      </p:sp>
      <p:sp>
        <p:nvSpPr>
          <p:cNvPr id="5124" name="ZoneTexte 6"/>
          <p:cNvSpPr txBox="1">
            <a:spLocks noChangeArrowheads="1"/>
          </p:cNvSpPr>
          <p:nvPr/>
        </p:nvSpPr>
        <p:spPr bwMode="auto">
          <a:xfrm>
            <a:off x="2857500" y="6286500"/>
            <a:ext cx="6215063" cy="800100"/>
          </a:xfrm>
          <a:prstGeom prst="rect">
            <a:avLst/>
          </a:prstGeom>
          <a:noFill/>
          <a:ln w="9525">
            <a:noFill/>
            <a:miter lim="800000"/>
            <a:headEnd/>
            <a:tailEnd/>
          </a:ln>
        </p:spPr>
        <p:txBody>
          <a:bodyPr>
            <a:spAutoFit/>
          </a:bodyPr>
          <a:lstStyle/>
          <a:p>
            <a:pPr algn="r"/>
            <a:r>
              <a:rPr lang="fr-FR" sz="1400" dirty="0">
                <a:latin typeface="Calibri" pitchFamily="34" charset="0"/>
              </a:rPr>
              <a:t>Romain DUCHENE : </a:t>
            </a:r>
            <a:r>
              <a:rPr lang="fr-FR" sz="1400" dirty="0">
                <a:latin typeface="Calibri" pitchFamily="34" charset="0"/>
                <a:hlinkClick r:id="rId2"/>
              </a:rPr>
              <a:t>rduchene@chippc.com</a:t>
            </a:r>
            <a:endParaRPr lang="fr-FR" sz="1400" dirty="0">
              <a:latin typeface="Calibri" pitchFamily="34" charset="0"/>
            </a:endParaRPr>
          </a:p>
          <a:p>
            <a:pPr algn="r"/>
            <a:r>
              <a:rPr lang="fr-FR" sz="1400" dirty="0" smtClean="0">
                <a:latin typeface="Calibri" pitchFamily="34" charset="0"/>
              </a:rPr>
              <a:t>Dan AMSELLEM: </a:t>
            </a:r>
            <a:r>
              <a:rPr lang="fr-FR" sz="1400" dirty="0" smtClean="0">
                <a:latin typeface="Calibri" pitchFamily="34" charset="0"/>
                <a:hlinkClick r:id="rId3"/>
              </a:rPr>
              <a:t>dan.amsellem@chippc.com</a:t>
            </a:r>
            <a:endParaRPr lang="fr-FR" sz="1400" dirty="0">
              <a:latin typeface="Calibri" pitchFamily="34" charset="0"/>
            </a:endParaRPr>
          </a:p>
          <a:p>
            <a:endParaRPr lang="fr-FR" dirty="0">
              <a:latin typeface="Calibri" pitchFamily="34" charset="0"/>
            </a:endParaRPr>
          </a:p>
        </p:txBody>
      </p:sp>
      <p:sp>
        <p:nvSpPr>
          <p:cNvPr id="5125" name="ZoneTexte 7"/>
          <p:cNvSpPr txBox="1">
            <a:spLocks noChangeArrowheads="1"/>
          </p:cNvSpPr>
          <p:nvPr/>
        </p:nvSpPr>
        <p:spPr bwMode="auto">
          <a:xfrm>
            <a:off x="214313" y="1960563"/>
            <a:ext cx="8929687" cy="1754187"/>
          </a:xfrm>
          <a:prstGeom prst="rect">
            <a:avLst/>
          </a:prstGeom>
          <a:noFill/>
          <a:ln w="9525">
            <a:noFill/>
            <a:miter lim="800000"/>
            <a:headEnd/>
            <a:tailEnd/>
          </a:ln>
        </p:spPr>
        <p:txBody>
          <a:bodyPr>
            <a:spAutoFit/>
          </a:bodyPr>
          <a:lstStyle/>
          <a:p>
            <a:r>
              <a:rPr lang="fr-FR" dirty="0">
                <a:solidFill>
                  <a:srgbClr val="0000FF"/>
                </a:solidFill>
                <a:latin typeface="Calibri" pitchFamily="34" charset="0"/>
              </a:rPr>
              <a:t>Le but de ce document est de vous apporter l’ensemble des informations vous permettant  de positionner la solution Chip PC au plus haut niveau, et de vous accompagner tout au long de votre démarche commerciale.</a:t>
            </a:r>
          </a:p>
          <a:p>
            <a:r>
              <a:rPr lang="fr-FR" dirty="0">
                <a:solidFill>
                  <a:srgbClr val="0000FF"/>
                </a:solidFill>
                <a:latin typeface="Calibri" pitchFamily="34" charset="0"/>
              </a:rPr>
              <a:t>L’ensemble des points forts sont repris dans les documents que nous mettons à votre disposition pour présenter la solution Chip PC à vos clients et prospects, comme la présentation commerciale et  la fiche « La Solution Globale Client Léger »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214313" y="1428750"/>
          <a:ext cx="8786874" cy="4973320"/>
        </p:xfrm>
        <a:graphic>
          <a:graphicData uri="http://schemas.openxmlformats.org/drawingml/2006/table">
            <a:tbl>
              <a:tblPr firstRow="1" bandRow="1">
                <a:tableStyleId>{5C22544A-7EE6-4342-B048-85BDC9FD1C3A}</a:tableStyleId>
              </a:tblPr>
              <a:tblGrid>
                <a:gridCol w="4164611"/>
                <a:gridCol w="4622263"/>
              </a:tblGrid>
              <a:tr h="370840">
                <a:tc>
                  <a:txBody>
                    <a:bodyPr/>
                    <a:lstStyle/>
                    <a:p>
                      <a:r>
                        <a:rPr lang="fr-FR" dirty="0" smtClean="0"/>
                        <a:t>Question</a:t>
                      </a:r>
                      <a:endParaRPr lang="fr-FR" dirty="0"/>
                    </a:p>
                  </a:txBody>
                  <a:tcPr/>
                </a:tc>
                <a:tc>
                  <a:txBody>
                    <a:bodyPr/>
                    <a:lstStyle/>
                    <a:p>
                      <a:r>
                        <a:rPr lang="fr-FR" dirty="0" smtClean="0"/>
                        <a:t>Réponses / Arguments</a:t>
                      </a:r>
                      <a:endParaRPr lang="fr-FR" dirty="0"/>
                    </a:p>
                  </a:txBody>
                  <a:tcPr/>
                </a:tc>
              </a:tr>
              <a:tr h="370840">
                <a:tc>
                  <a:txBody>
                    <a:bodyPr/>
                    <a:lstStyle/>
                    <a:p>
                      <a:r>
                        <a:rPr lang="fr-FR" sz="1600" dirty="0" smtClean="0"/>
                        <a:t>Utilisez vous ou êtes vous en train de mettre en place une solution d’accès à une infrastructure centralisée (TSE,</a:t>
                      </a:r>
                      <a:r>
                        <a:rPr lang="fr-FR" sz="1600" baseline="0" dirty="0" smtClean="0"/>
                        <a:t> </a:t>
                      </a:r>
                      <a:r>
                        <a:rPr lang="fr-FR" sz="1600" baseline="0" dirty="0" err="1" smtClean="0"/>
                        <a:t>Citrix</a:t>
                      </a:r>
                      <a:r>
                        <a:rPr lang="fr-FR" sz="1600" baseline="0" dirty="0" smtClean="0"/>
                        <a:t>, </a:t>
                      </a:r>
                      <a:r>
                        <a:rPr lang="fr-FR" sz="1600" baseline="0" dirty="0" err="1" smtClean="0"/>
                        <a:t>Vmware</a:t>
                      </a:r>
                      <a:r>
                        <a:rPr lang="fr-FR" sz="1600" baseline="0" dirty="0" smtClean="0"/>
                        <a:t> …) ?</a:t>
                      </a:r>
                      <a:endParaRPr lang="fr-FR" sz="1600" dirty="0"/>
                    </a:p>
                  </a:txBody>
                  <a:tcPr/>
                </a:tc>
                <a:tc>
                  <a:txBody>
                    <a:bodyPr/>
                    <a:lstStyle/>
                    <a:p>
                      <a:pPr>
                        <a:buFontTx/>
                        <a:buChar char="-"/>
                      </a:pPr>
                      <a:r>
                        <a:rPr lang="fr-FR" sz="1600" dirty="0" smtClean="0"/>
                        <a:t>NON:</a:t>
                      </a:r>
                      <a:r>
                        <a:rPr lang="fr-FR" sz="1600" baseline="0" dirty="0" smtClean="0"/>
                        <a:t> essayer de savoir s’il y aura un projet prochainement pour se positionner en amont</a:t>
                      </a:r>
                    </a:p>
                    <a:p>
                      <a:pPr>
                        <a:buFontTx/>
                        <a:buChar char="-"/>
                      </a:pPr>
                      <a:r>
                        <a:rPr lang="fr-FR" sz="1600" baseline="0" dirty="0" smtClean="0"/>
                        <a:t>OUI: ok pour continuer projet</a:t>
                      </a:r>
                      <a:endParaRPr lang="fr-FR" sz="1600" dirty="0"/>
                    </a:p>
                  </a:txBody>
                  <a:tcPr/>
                </a:tc>
              </a:tr>
              <a:tr h="370840">
                <a:tc>
                  <a:txBody>
                    <a:bodyPr/>
                    <a:lstStyle/>
                    <a:p>
                      <a:r>
                        <a:rPr lang="fr-FR" sz="1600" dirty="0" smtClean="0"/>
                        <a:t>Votre de parc actuel de postes de travail est il sur un seul site ou réparti sur plusieurs ?</a:t>
                      </a:r>
                      <a:endParaRPr lang="fr-FR" sz="1600" dirty="0"/>
                    </a:p>
                  </a:txBody>
                  <a:tcPr/>
                </a:tc>
                <a:tc>
                  <a:txBody>
                    <a:bodyPr/>
                    <a:lstStyle/>
                    <a:p>
                      <a:pPr>
                        <a:buFontTx/>
                        <a:buChar char="-"/>
                      </a:pPr>
                      <a:r>
                        <a:rPr lang="fr-FR" sz="1600" baseline="0" dirty="0" smtClean="0"/>
                        <a:t>UN SEUL: est-ce un lieu public, salle de formation? Si OUI pensez  Jack PC !</a:t>
                      </a:r>
                    </a:p>
                    <a:p>
                      <a:pPr>
                        <a:buFontTx/>
                        <a:buChar char="-"/>
                      </a:pPr>
                      <a:r>
                        <a:rPr lang="fr-FR" sz="1600" baseline="0" dirty="0" smtClean="0"/>
                        <a:t>PLUSIEURS : Très bon point, la solution Chip PC est idéale dans ce contexte (via Xcalibur)</a:t>
                      </a:r>
                      <a:endParaRPr lang="fr-FR" sz="1600" dirty="0"/>
                    </a:p>
                  </a:txBody>
                  <a:tcPr/>
                </a:tc>
              </a:tr>
              <a:tr h="370840">
                <a:tc>
                  <a:txBody>
                    <a:bodyPr/>
                    <a:lstStyle/>
                    <a:p>
                      <a:r>
                        <a:rPr lang="fr-FR" sz="1600" dirty="0" smtClean="0"/>
                        <a:t>Devez</a:t>
                      </a:r>
                      <a:r>
                        <a:rPr lang="fr-FR" sz="1600" baseline="0" dirty="0" smtClean="0"/>
                        <a:t> vous fournir aux utilisateurs un service 24/24 avec un délai d’intervention rapide sans pour autant augmenter la taille de votre équipe ?</a:t>
                      </a:r>
                      <a:endParaRPr lang="fr-FR" sz="1600" dirty="0"/>
                    </a:p>
                  </a:txBody>
                  <a:tcPr/>
                </a:tc>
                <a:tc>
                  <a:txBody>
                    <a:bodyPr/>
                    <a:lstStyle/>
                    <a:p>
                      <a:pPr>
                        <a:buFontTx/>
                        <a:buChar char="-"/>
                      </a:pPr>
                      <a:r>
                        <a:rPr lang="fr-FR" sz="1600" dirty="0" smtClean="0"/>
                        <a:t>OUI: la</a:t>
                      </a:r>
                      <a:r>
                        <a:rPr lang="fr-FR" sz="1600" baseline="0" dirty="0" smtClean="0"/>
                        <a:t> mise en place de terminaux Chip PC gérés par Xcalibur est la solution</a:t>
                      </a:r>
                    </a:p>
                    <a:p>
                      <a:pPr>
                        <a:buFontTx/>
                        <a:buChar char="-"/>
                      </a:pPr>
                      <a:r>
                        <a:rPr lang="fr-FR" sz="1600" baseline="0" dirty="0" smtClean="0"/>
                        <a:t>NON: argumenter sur le fait que c’est un service à valeur ajoutée qu’ils peuvent fournir</a:t>
                      </a:r>
                      <a:endParaRPr lang="fr-FR" sz="1600" dirty="0"/>
                    </a:p>
                  </a:txBody>
                  <a:tcPr/>
                </a:tc>
              </a:tr>
              <a:tr h="370840">
                <a:tc>
                  <a:txBody>
                    <a:bodyPr/>
                    <a:lstStyle/>
                    <a:p>
                      <a:r>
                        <a:rPr lang="fr-FR" sz="1600" dirty="0" smtClean="0"/>
                        <a:t>Votre parc est il hétérogène ?</a:t>
                      </a:r>
                      <a:endParaRPr lang="fr-FR" sz="1600" dirty="0"/>
                    </a:p>
                  </a:txBody>
                  <a:tcPr/>
                </a:tc>
                <a:tc>
                  <a:txBody>
                    <a:bodyPr/>
                    <a:lstStyle/>
                    <a:p>
                      <a:r>
                        <a:rPr lang="fr-FR" sz="1600" dirty="0" smtClean="0"/>
                        <a:t>-</a:t>
                      </a:r>
                      <a:r>
                        <a:rPr lang="fr-FR" sz="1600" baseline="0" dirty="0" smtClean="0"/>
                        <a:t> </a:t>
                      </a:r>
                      <a:r>
                        <a:rPr lang="fr-FR" sz="1600" dirty="0" smtClean="0"/>
                        <a:t>OUI: très bien car le client est déjà sensibilisé au fait que les parcs sont</a:t>
                      </a:r>
                      <a:r>
                        <a:rPr lang="fr-FR" sz="1600" baseline="0" dirty="0" smtClean="0"/>
                        <a:t> hétérogènes, et Xcalibur permet justement de gérer cela en toute transparence</a:t>
                      </a:r>
                      <a:endParaRPr lang="fr-FR" sz="1600" dirty="0"/>
                    </a:p>
                  </a:txBody>
                  <a:tcPr/>
                </a:tc>
              </a:tr>
              <a:tr h="370840">
                <a:tc>
                  <a:txBody>
                    <a:bodyPr/>
                    <a:lstStyle/>
                    <a:p>
                      <a:r>
                        <a:rPr lang="fr-FR" sz="1600" dirty="0" smtClean="0"/>
                        <a:t>Avez-vous un projet de renouvellement ? Si oui quelles</a:t>
                      </a:r>
                      <a:r>
                        <a:rPr lang="fr-FR" sz="1600" baseline="0" dirty="0" smtClean="0"/>
                        <a:t> en sont les étapes ? Avez-vous une contrainte « temps » pour le déploiement ?</a:t>
                      </a:r>
                      <a:endParaRPr lang="fr-FR" sz="1600" dirty="0"/>
                    </a:p>
                  </a:txBody>
                  <a:tcPr/>
                </a:tc>
                <a:tc>
                  <a:txBody>
                    <a:bodyPr/>
                    <a:lstStyle/>
                    <a:p>
                      <a:r>
                        <a:rPr lang="fr-FR" sz="1600" dirty="0" smtClean="0"/>
                        <a:t>-</a:t>
                      </a:r>
                      <a:r>
                        <a:rPr lang="fr-FR" sz="1600" baseline="0" dirty="0" smtClean="0"/>
                        <a:t> OUI: Très bon contexte, Xcalibur aidera à déployer ultra rapidement et en centralisé</a:t>
                      </a:r>
                      <a:endParaRPr lang="fr-FR" sz="1600" dirty="0"/>
                    </a:p>
                  </a:txBody>
                  <a:tcPr/>
                </a:tc>
              </a:tr>
            </a:tbl>
          </a:graphicData>
        </a:graphic>
      </p:graphicFrame>
      <p:sp>
        <p:nvSpPr>
          <p:cNvPr id="14361" name="Titre 1"/>
          <p:cNvSpPr>
            <a:spLocks noGrp="1"/>
          </p:cNvSpPr>
          <p:nvPr>
            <p:ph type="title"/>
          </p:nvPr>
        </p:nvSpPr>
        <p:spPr>
          <a:xfrm>
            <a:off x="0" y="857250"/>
            <a:ext cx="9286875" cy="571500"/>
          </a:xfrm>
        </p:spPr>
        <p:txBody>
          <a:bodyPr/>
          <a:lstStyle/>
          <a:p>
            <a:pPr eaLnBrk="1" hangingPunct="1"/>
            <a:r>
              <a:rPr lang="fr-FR" sz="2400" smtClean="0"/>
              <a:t>Les premières questions pour détecter un projet (1)</a:t>
            </a:r>
          </a:p>
        </p:txBody>
      </p:sp>
      <p:sp>
        <p:nvSpPr>
          <p:cNvPr id="14358" name="Espace réservé du numéro de diapositive 6"/>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2F875A19-3125-44FA-8BE6-7D0B9B6C6DB7}" type="slidenum">
              <a:rPr lang="fr-FR"/>
              <a:pPr fontAlgn="base">
                <a:spcBef>
                  <a:spcPct val="0"/>
                </a:spcBef>
                <a:spcAft>
                  <a:spcPct val="0"/>
                </a:spcAft>
                <a:defRPr/>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42875" y="1428750"/>
          <a:ext cx="8858312" cy="4851400"/>
        </p:xfrm>
        <a:graphic>
          <a:graphicData uri="http://schemas.openxmlformats.org/drawingml/2006/table">
            <a:tbl>
              <a:tblPr firstRow="1" bandRow="1">
                <a:tableStyleId>{5C22544A-7EE6-4342-B048-85BDC9FD1C3A}</a:tableStyleId>
              </a:tblPr>
              <a:tblGrid>
                <a:gridCol w="3929090"/>
                <a:gridCol w="4929222"/>
              </a:tblGrid>
              <a:tr h="370840">
                <a:tc>
                  <a:txBody>
                    <a:bodyPr/>
                    <a:lstStyle/>
                    <a:p>
                      <a:r>
                        <a:rPr lang="fr-FR" dirty="0" smtClean="0"/>
                        <a:t>Question</a:t>
                      </a:r>
                      <a:endParaRPr lang="fr-FR" dirty="0"/>
                    </a:p>
                  </a:txBody>
                  <a:tcPr/>
                </a:tc>
                <a:tc>
                  <a:txBody>
                    <a:bodyPr/>
                    <a:lstStyle/>
                    <a:p>
                      <a:r>
                        <a:rPr lang="fr-FR" dirty="0" smtClean="0"/>
                        <a:t>Réponses / Arguments</a:t>
                      </a:r>
                      <a:endParaRPr lang="fr-FR" dirty="0"/>
                    </a:p>
                  </a:txBody>
                  <a:tcPr/>
                </a:tc>
              </a:tr>
              <a:tr h="370840">
                <a:tc>
                  <a:txBody>
                    <a:bodyPr/>
                    <a:lstStyle/>
                    <a:p>
                      <a:r>
                        <a:rPr lang="fr-FR" sz="1500" dirty="0" smtClean="0"/>
                        <a:t>Avez-vous un projet d’extension de bâtiments</a:t>
                      </a:r>
                      <a:r>
                        <a:rPr lang="fr-FR" sz="1500" baseline="0" dirty="0" smtClean="0"/>
                        <a:t>, d’équipement de salles de formation sécurisées contre le vol/Vandalisme, devez vous équiper un lieu public ?</a:t>
                      </a:r>
                      <a:endParaRPr lang="fr-FR" sz="1500" dirty="0"/>
                    </a:p>
                  </a:txBody>
                  <a:tcPr/>
                </a:tc>
                <a:tc>
                  <a:txBody>
                    <a:bodyPr/>
                    <a:lstStyle/>
                    <a:p>
                      <a:r>
                        <a:rPr lang="fr-FR" sz="1500" dirty="0" smtClean="0"/>
                        <a:t>-OUI:</a:t>
                      </a:r>
                      <a:r>
                        <a:rPr lang="fr-FR" sz="1500" baseline="0" dirty="0" smtClean="0"/>
                        <a:t> le Jack PC va faire un malheur ! C’est un excellent point d’entrée dans les entreprises ou institutions publiques (école, hôpitaux…)</a:t>
                      </a:r>
                    </a:p>
                    <a:p>
                      <a:r>
                        <a:rPr lang="fr-FR" sz="1500" baseline="0" dirty="0" smtClean="0"/>
                        <a:t>Il est également possible de sécuriser des Xtreme PC au dos des écrans plats (Kit VESA)</a:t>
                      </a:r>
                      <a:endParaRPr lang="fr-FR" sz="1500" dirty="0"/>
                    </a:p>
                  </a:txBody>
                  <a:tcPr/>
                </a:tc>
              </a:tr>
              <a:tr h="370840">
                <a:tc>
                  <a:txBody>
                    <a:bodyPr/>
                    <a:lstStyle/>
                    <a:p>
                      <a:r>
                        <a:rPr lang="fr-FR" sz="1500" dirty="0" smtClean="0"/>
                        <a:t>Connaissez vous le budget annuel de la gestion de parc de postes de travail : L’investissement, le déploiement, la gestion des pannes, le support, la mise en place des configurations pour l’utilisateur, les migrations et les mises à jour, la consommation électrique ….</a:t>
                      </a:r>
                      <a:endParaRPr lang="fr-FR" sz="1500" dirty="0"/>
                    </a:p>
                  </a:txBody>
                  <a:tcPr/>
                </a:tc>
                <a:tc>
                  <a:txBody>
                    <a:bodyPr/>
                    <a:lstStyle/>
                    <a:p>
                      <a:r>
                        <a:rPr lang="fr-FR" sz="1500" dirty="0" smtClean="0"/>
                        <a:t>Orientation</a:t>
                      </a:r>
                      <a:r>
                        <a:rPr lang="fr-FR" sz="1500" baseline="0" dirty="0" smtClean="0"/>
                        <a:t> TCO qui est un excellent point d’accroche pour démarrer la discussion. En général  les réponses sur ce point : soit ne sont  pas connues,  soit assez floues</a:t>
                      </a:r>
                    </a:p>
                    <a:p>
                      <a:r>
                        <a:rPr lang="fr-FR" sz="1500" baseline="0" dirty="0" smtClean="0"/>
                        <a:t>Cible TCO: DSI et Direction</a:t>
                      </a:r>
                    </a:p>
                    <a:p>
                      <a:r>
                        <a:rPr lang="fr-FR" sz="1500" baseline="0" dirty="0" smtClean="0"/>
                        <a:t>Utilisation des outils TCO Chip PC: 90% d’économie sur des PC, 50% sur des terminaux classiques !</a:t>
                      </a:r>
                      <a:endParaRPr lang="fr-FR" sz="1500" dirty="0"/>
                    </a:p>
                  </a:txBody>
                  <a:tcPr/>
                </a:tc>
              </a:tr>
              <a:tr h="370840">
                <a:tc>
                  <a:txBody>
                    <a:bodyPr/>
                    <a:lstStyle/>
                    <a:p>
                      <a:r>
                        <a:rPr lang="fr-FR" sz="1500" dirty="0" smtClean="0"/>
                        <a:t>Votre</a:t>
                      </a:r>
                      <a:r>
                        <a:rPr lang="fr-FR" sz="1500" baseline="0" dirty="0" smtClean="0"/>
                        <a:t> entreprise mène t’elle une démarche Green IT ?</a:t>
                      </a:r>
                      <a:endParaRPr lang="fr-FR" sz="1500" dirty="0"/>
                    </a:p>
                  </a:txBody>
                  <a:tcPr/>
                </a:tc>
                <a:tc>
                  <a:txBody>
                    <a:bodyPr/>
                    <a:lstStyle/>
                    <a:p>
                      <a:r>
                        <a:rPr lang="fr-FR" sz="1500" dirty="0" smtClean="0"/>
                        <a:t>-</a:t>
                      </a:r>
                      <a:r>
                        <a:rPr lang="fr-FR" sz="1500" baseline="0" dirty="0" smtClean="0"/>
                        <a:t> </a:t>
                      </a:r>
                      <a:r>
                        <a:rPr lang="fr-FR" sz="1500" dirty="0" smtClean="0"/>
                        <a:t>OUI: Contexte très favorable: Consommation de 1 à 3W, soit 100 fois moins qu’un PC, et 10 fois moins qu’un client léger classique !</a:t>
                      </a:r>
                      <a:endParaRPr lang="fr-FR" sz="1500" dirty="0"/>
                    </a:p>
                  </a:txBody>
                  <a:tcPr/>
                </a:tc>
              </a:tr>
              <a:tr h="370840">
                <a:tc>
                  <a:txBody>
                    <a:bodyPr/>
                    <a:lstStyle/>
                    <a:p>
                      <a:r>
                        <a:rPr lang="fr-FR" sz="1500" dirty="0" smtClean="0"/>
                        <a:t>Comment êtes</a:t>
                      </a:r>
                      <a:r>
                        <a:rPr lang="fr-FR" sz="1500" baseline="0" dirty="0" smtClean="0"/>
                        <a:t> vous organisés pour la gestion de votre parc de postes de travail ?</a:t>
                      </a:r>
                      <a:endParaRPr lang="fr-FR" sz="1500" dirty="0"/>
                    </a:p>
                  </a:txBody>
                  <a:tcPr/>
                </a:tc>
                <a:tc>
                  <a:txBody>
                    <a:bodyPr/>
                    <a:lstStyle/>
                    <a:p>
                      <a:r>
                        <a:rPr lang="fr-FR" sz="1500" dirty="0" smtClean="0"/>
                        <a:t>Xcalibur est le seul outil</a:t>
                      </a:r>
                      <a:r>
                        <a:rPr lang="fr-FR" sz="1500" baseline="0" dirty="0" smtClean="0"/>
                        <a:t> du marché à intégrer les terminaux dans l’Active Directory et les gérer par des Stratégies / GPO. La gestion quotidienne en est grandement simplifiée, plus souple et dynamique</a:t>
                      </a:r>
                      <a:endParaRPr lang="fr-FR" sz="1500" dirty="0"/>
                    </a:p>
                  </a:txBody>
                  <a:tcPr/>
                </a:tc>
              </a:tr>
            </a:tbl>
          </a:graphicData>
        </a:graphic>
      </p:graphicFrame>
      <p:sp>
        <p:nvSpPr>
          <p:cNvPr id="15382" name="Titre 1"/>
          <p:cNvSpPr>
            <a:spLocks noGrp="1"/>
          </p:cNvSpPr>
          <p:nvPr>
            <p:ph type="title"/>
          </p:nvPr>
        </p:nvSpPr>
        <p:spPr>
          <a:xfrm>
            <a:off x="71438" y="857250"/>
            <a:ext cx="9144000" cy="571500"/>
          </a:xfrm>
        </p:spPr>
        <p:txBody>
          <a:bodyPr/>
          <a:lstStyle/>
          <a:p>
            <a:pPr eaLnBrk="1" hangingPunct="1"/>
            <a:r>
              <a:rPr lang="fr-FR" sz="2400" smtClean="0"/>
              <a:t>Les premières questions pour détecter un projet (2)</a:t>
            </a:r>
          </a:p>
        </p:txBody>
      </p:sp>
      <p:sp>
        <p:nvSpPr>
          <p:cNvPr id="2" name="Espace réservé du numéro de diapositive 6"/>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16C1F387-746E-414B-B2D0-429B777EE023}" type="slidenum">
              <a:rPr lang="fr-FR"/>
              <a:pPr fontAlgn="base">
                <a:spcBef>
                  <a:spcPct val="0"/>
                </a:spcBef>
                <a:spcAft>
                  <a:spcPct val="0"/>
                </a:spcAft>
                <a:defRPr/>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28625" y="1000125"/>
            <a:ext cx="8229600" cy="571500"/>
          </a:xfrm>
        </p:spPr>
        <p:txBody>
          <a:bodyPr/>
          <a:lstStyle/>
          <a:p>
            <a:pPr eaLnBrk="1" hangingPunct="1"/>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t>
            </a:r>
          </a:p>
        </p:txBody>
      </p:sp>
      <p:sp>
        <p:nvSpPr>
          <p:cNvPr id="16387" name="Espace réservé du contenu 2"/>
          <p:cNvSpPr>
            <a:spLocks noGrp="1"/>
          </p:cNvSpPr>
          <p:nvPr>
            <p:ph idx="1"/>
          </p:nvPr>
        </p:nvSpPr>
        <p:spPr/>
        <p:txBody>
          <a:bodyPr/>
          <a:lstStyle/>
          <a:p>
            <a:pPr indent="0" eaLnBrk="1" hangingPunct="1">
              <a:lnSpc>
                <a:spcPct val="90000"/>
              </a:lnSpc>
              <a:spcBef>
                <a:spcPct val="0"/>
              </a:spcBef>
              <a:buFont typeface="Arial" pitchFamily="34" charset="0"/>
              <a:buNone/>
            </a:pPr>
            <a:r>
              <a:rPr lang="fr-FR" sz="1900" dirty="0" smtClean="0"/>
              <a:t>Une fois l’intérêt de l’interlocuteur éveillé, pour aller plus loin un prêt de matériel est incontournable.</a:t>
            </a:r>
          </a:p>
          <a:p>
            <a:pPr indent="0" eaLnBrk="1" hangingPunct="1">
              <a:lnSpc>
                <a:spcPct val="90000"/>
              </a:lnSpc>
              <a:spcBef>
                <a:spcPct val="0"/>
              </a:spcBef>
              <a:buFont typeface="Arial" pitchFamily="34" charset="0"/>
              <a:buNone/>
            </a:pPr>
            <a:endParaRPr lang="fr-FR" sz="1900" dirty="0" smtClean="0"/>
          </a:p>
          <a:p>
            <a:pPr indent="0" eaLnBrk="1" hangingPunct="1">
              <a:lnSpc>
                <a:spcPct val="90000"/>
              </a:lnSpc>
              <a:spcBef>
                <a:spcPct val="0"/>
              </a:spcBef>
              <a:buFont typeface="Arial" pitchFamily="34" charset="0"/>
              <a:buNone/>
            </a:pPr>
            <a:r>
              <a:rPr lang="fr-FR" sz="1900" dirty="0" smtClean="0"/>
              <a:t>Sélectionner avec lui le bon terminal et le bon OS en fonction de son contexte, si c’est difficile partez sur les plus simples à tester à savoir l’XTREME PC 7500 sous CE 6 ou l’XTREME PC 2321 sous Linux</a:t>
            </a:r>
          </a:p>
          <a:p>
            <a:pPr indent="0" eaLnBrk="1" hangingPunct="1">
              <a:lnSpc>
                <a:spcPct val="90000"/>
              </a:lnSpc>
              <a:spcBef>
                <a:spcPct val="0"/>
              </a:spcBef>
              <a:buFont typeface="Arial" pitchFamily="34" charset="0"/>
              <a:buNone/>
            </a:pPr>
            <a:endParaRPr lang="fr-FR" sz="1900" dirty="0" smtClean="0"/>
          </a:p>
          <a:p>
            <a:pPr indent="0" eaLnBrk="1" hangingPunct="1">
              <a:lnSpc>
                <a:spcPct val="90000"/>
              </a:lnSpc>
              <a:spcBef>
                <a:spcPct val="0"/>
              </a:spcBef>
              <a:buFont typeface="Arial" pitchFamily="34" charset="0"/>
              <a:buNone/>
            </a:pPr>
            <a:r>
              <a:rPr lang="fr-FR" sz="1900" b="1" dirty="0" smtClean="0"/>
              <a:t>Pour chaque prêt de terminal n’oubliez pas d’inclure Xcalibur </a:t>
            </a:r>
            <a:r>
              <a:rPr lang="fr-FR" sz="1900" dirty="0" smtClean="0"/>
              <a:t>: Il permet de faire la différence par rapport à la concurrence et prouver la faisabilité des demandes du client </a:t>
            </a:r>
          </a:p>
          <a:p>
            <a:pPr indent="0" eaLnBrk="1" hangingPunct="1">
              <a:lnSpc>
                <a:spcPct val="90000"/>
              </a:lnSpc>
              <a:spcBef>
                <a:spcPct val="0"/>
              </a:spcBef>
              <a:buFont typeface="Arial" pitchFamily="34" charset="0"/>
              <a:buNone/>
            </a:pPr>
            <a:endParaRPr lang="fr-FR" sz="1900" dirty="0" smtClean="0"/>
          </a:p>
          <a:p>
            <a:pPr indent="0" eaLnBrk="1" hangingPunct="1">
              <a:lnSpc>
                <a:spcPct val="90000"/>
              </a:lnSpc>
              <a:spcBef>
                <a:spcPct val="0"/>
              </a:spcBef>
              <a:buFont typeface="Arial" pitchFamily="34" charset="0"/>
              <a:buNone/>
            </a:pPr>
            <a:r>
              <a:rPr lang="fr-FR" sz="1900" dirty="0" smtClean="0"/>
              <a:t>Si le prêt est concluant l’idéal est de mettre en place une phase pilote sur quelques terminaux  avec Xcalibur</a:t>
            </a:r>
          </a:p>
          <a:p>
            <a:pPr indent="0" eaLnBrk="1" hangingPunct="1">
              <a:lnSpc>
                <a:spcPct val="90000"/>
              </a:lnSpc>
              <a:spcBef>
                <a:spcPct val="0"/>
              </a:spcBef>
              <a:buFont typeface="Arial" pitchFamily="34" charset="0"/>
              <a:buNone/>
            </a:pPr>
            <a:endParaRPr lang="fr-FR" sz="1900" dirty="0" smtClean="0"/>
          </a:p>
          <a:p>
            <a:pPr indent="0" eaLnBrk="1" hangingPunct="1">
              <a:lnSpc>
                <a:spcPct val="90000"/>
              </a:lnSpc>
              <a:buFont typeface="Arial" pitchFamily="34" charset="0"/>
              <a:buNone/>
            </a:pPr>
            <a:r>
              <a:rPr lang="fr-FR" sz="1900" dirty="0" smtClean="0">
                <a:solidFill>
                  <a:srgbClr val="0000FF"/>
                </a:solidFill>
              </a:rPr>
              <a:t>Point incontournable : Toujours penser à pousser Xcalibur dans les présentations commerciales et dans tous les tests</a:t>
            </a:r>
          </a:p>
        </p:txBody>
      </p:sp>
      <p:sp>
        <p:nvSpPr>
          <p:cNvPr id="2" name="Espace réservé du numéro de diapositive 4"/>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D0B32505-C2D2-47A9-8614-28DE12FC5815}" type="slidenum">
              <a:rPr lang="fr-FR"/>
              <a:pPr fontAlgn="base">
                <a:spcBef>
                  <a:spcPct val="0"/>
                </a:spcBef>
                <a:spcAft>
                  <a:spcPct val="0"/>
                </a:spcAft>
                <a:defRPr/>
              </a:pPr>
              <a:t>12</a:t>
            </a:fld>
            <a:endParaRPr lang="fr-FR" dirty="0"/>
          </a:p>
        </p:txBody>
      </p:sp>
      <p:sp>
        <p:nvSpPr>
          <p:cNvPr id="6" name="Titre 3"/>
          <p:cNvSpPr txBox="1">
            <a:spLocks/>
          </p:cNvSpPr>
          <p:nvPr/>
        </p:nvSpPr>
        <p:spPr>
          <a:xfrm>
            <a:off x="485775" y="1000125"/>
            <a:ext cx="8229600" cy="642938"/>
          </a:xfrm>
          <a:prstGeom prst="rect">
            <a:avLst/>
          </a:prstGeom>
        </p:spPr>
        <p:txBody>
          <a:bodyPr anchor="ctr"/>
          <a:lstStyle/>
          <a:p>
            <a:pPr algn="ctr" fontAlgn="auto">
              <a:spcAft>
                <a:spcPts val="0"/>
              </a:spcAft>
              <a:defRPr/>
            </a:pPr>
            <a:r>
              <a:rPr lang="fr-FR" sz="2800" dirty="0">
                <a:solidFill>
                  <a:schemeClr val="bg1">
                    <a:lumMod val="50000"/>
                  </a:schemeClr>
                </a:solidFill>
                <a:latin typeface="Arial Black" pitchFamily="34" charset="0"/>
                <a:ea typeface="+mj-ea"/>
                <a:cs typeface="+mj-cs"/>
              </a:rPr>
              <a:t>La démarche à proposer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C0F9DCB8-58DC-4750-9DA2-B6FF7B29C5D6}" type="slidenum">
              <a:rPr lang="fr-FR"/>
              <a:pPr fontAlgn="base">
                <a:spcBef>
                  <a:spcPct val="0"/>
                </a:spcBef>
                <a:spcAft>
                  <a:spcPct val="0"/>
                </a:spcAft>
                <a:defRPr/>
              </a:pPr>
              <a:t>13</a:t>
            </a:fld>
            <a:endParaRPr lang="fr-FR" dirty="0"/>
          </a:p>
        </p:txBody>
      </p:sp>
      <p:sp>
        <p:nvSpPr>
          <p:cNvPr id="5" name="Espace réservé du contenu 2"/>
          <p:cNvSpPr>
            <a:spLocks noGrp="1"/>
          </p:cNvSpPr>
          <p:nvPr>
            <p:ph idx="1"/>
          </p:nvPr>
        </p:nvSpPr>
        <p:spPr>
          <a:xfrm>
            <a:off x="142875" y="1285875"/>
            <a:ext cx="9001125" cy="5167461"/>
          </a:xfrm>
        </p:spPr>
        <p:txBody>
          <a:bodyPr rtlCol="0">
            <a:normAutofit fontScale="85000" lnSpcReduction="10000"/>
          </a:bodyPr>
          <a:lstStyle/>
          <a:p>
            <a:pPr eaLnBrk="1" fontAlgn="auto" hangingPunct="1">
              <a:spcAft>
                <a:spcPts val="0"/>
              </a:spcAft>
              <a:defRPr/>
            </a:pPr>
            <a:r>
              <a:rPr lang="fr-FR" dirty="0" smtClean="0"/>
              <a:t>Le site Chip PC : </a:t>
            </a:r>
            <a:r>
              <a:rPr lang="fr-FR" dirty="0" smtClean="0">
                <a:hlinkClick r:id="rId2"/>
              </a:rPr>
              <a:t>http://www.chippc.fr</a:t>
            </a:r>
            <a:r>
              <a:rPr lang="fr-FR" dirty="0" smtClean="0"/>
              <a:t> </a:t>
            </a:r>
          </a:p>
          <a:p>
            <a:pPr eaLnBrk="1" fontAlgn="auto" hangingPunct="1">
              <a:spcAft>
                <a:spcPts val="0"/>
              </a:spcAft>
              <a:defRPr/>
            </a:pPr>
            <a:r>
              <a:rPr lang="fr-FR" dirty="0" smtClean="0"/>
              <a:t>Le portail de téléchargement des documentations : </a:t>
            </a:r>
            <a:r>
              <a:rPr lang="fr-FR" dirty="0" smtClean="0">
                <a:hlinkClick r:id="rId3"/>
              </a:rPr>
              <a:t>http://www.chippc.fr/doc</a:t>
            </a:r>
            <a:r>
              <a:rPr lang="fr-FR" dirty="0" smtClean="0"/>
              <a:t> </a:t>
            </a:r>
          </a:p>
          <a:p>
            <a:pPr eaLnBrk="1" fontAlgn="auto" hangingPunct="1">
              <a:spcAft>
                <a:spcPts val="0"/>
              </a:spcAft>
              <a:defRPr/>
            </a:pPr>
            <a:r>
              <a:rPr lang="fr-FR" dirty="0" smtClean="0"/>
              <a:t>Vos contacts Chip PC</a:t>
            </a:r>
          </a:p>
          <a:p>
            <a:pPr lvl="1" eaLnBrk="1" fontAlgn="auto" hangingPunct="1">
              <a:spcAft>
                <a:spcPts val="0"/>
              </a:spcAft>
              <a:defRPr/>
            </a:pPr>
            <a:r>
              <a:rPr lang="fr-FR" dirty="0" smtClean="0"/>
              <a:t>Accueil: +33 1 83 62 05 12</a:t>
            </a:r>
          </a:p>
          <a:p>
            <a:pPr lvl="1" eaLnBrk="1" fontAlgn="auto" hangingPunct="1">
              <a:spcAft>
                <a:spcPts val="0"/>
              </a:spcAft>
              <a:defRPr/>
            </a:pPr>
            <a:r>
              <a:rPr lang="fr-FR" dirty="0" smtClean="0"/>
              <a:t>Romain DUCHENE: +33 6 11 42 07 84 – </a:t>
            </a:r>
            <a:r>
              <a:rPr lang="fr-FR" dirty="0" smtClean="0">
                <a:hlinkClick r:id="rId4"/>
              </a:rPr>
              <a:t>rduchene@chippc.com</a:t>
            </a:r>
            <a:endParaRPr lang="fr-FR" dirty="0" smtClean="0">
              <a:solidFill>
                <a:srgbClr val="FF0000"/>
              </a:solidFill>
            </a:endParaRPr>
          </a:p>
          <a:p>
            <a:pPr lvl="1" eaLnBrk="1" fontAlgn="auto" hangingPunct="1">
              <a:spcAft>
                <a:spcPts val="0"/>
              </a:spcAft>
              <a:defRPr/>
            </a:pPr>
            <a:r>
              <a:rPr lang="fr-FR" dirty="0" smtClean="0"/>
              <a:t>Dan AMSELLEM: </a:t>
            </a:r>
            <a:r>
              <a:rPr lang="fr-FR" dirty="0" smtClean="0"/>
              <a:t>+33 1 83 62 05 12 –</a:t>
            </a:r>
            <a:r>
              <a:rPr lang="fr-FR" dirty="0" smtClean="0"/>
              <a:t> </a:t>
            </a:r>
            <a:r>
              <a:rPr lang="fr-FR" dirty="0" smtClean="0">
                <a:hlinkClick r:id="rId5"/>
              </a:rPr>
              <a:t>dan.amsellem@chippc.com</a:t>
            </a:r>
            <a:endParaRPr lang="fr-FR" dirty="0" smtClean="0">
              <a:solidFill>
                <a:srgbClr val="FF0000"/>
              </a:solidFill>
            </a:endParaRPr>
          </a:p>
          <a:p>
            <a:pPr eaLnBrk="1" fontAlgn="auto" hangingPunct="1">
              <a:spcAft>
                <a:spcPts val="0"/>
              </a:spcAft>
              <a:defRPr/>
            </a:pPr>
            <a:r>
              <a:rPr lang="fr-FR" dirty="0" smtClean="0"/>
              <a:t>Votre contact AZLAN/</a:t>
            </a:r>
            <a:r>
              <a:rPr lang="fr-FR" dirty="0" err="1" smtClean="0"/>
              <a:t>Techdata</a:t>
            </a:r>
            <a:r>
              <a:rPr lang="fr-FR" dirty="0" smtClean="0"/>
              <a:t> </a:t>
            </a:r>
          </a:p>
          <a:p>
            <a:pPr lvl="1" eaLnBrk="1" fontAlgn="auto" hangingPunct="1">
              <a:spcAft>
                <a:spcPts val="0"/>
              </a:spcAft>
              <a:defRPr/>
            </a:pPr>
            <a:r>
              <a:rPr lang="fr-FR" dirty="0" smtClean="0"/>
              <a:t>René BARRAGAN +33 1 64 76 </a:t>
            </a:r>
            <a:r>
              <a:rPr lang="fr-FR" dirty="0" err="1" smtClean="0"/>
              <a:t>76</a:t>
            </a:r>
            <a:r>
              <a:rPr lang="fr-FR" dirty="0" smtClean="0"/>
              <a:t> 16 – </a:t>
            </a:r>
            <a:r>
              <a:rPr lang="fr-FR" dirty="0" smtClean="0">
                <a:hlinkClick r:id="rId6"/>
              </a:rPr>
              <a:t>rene.barragan@azlan.com</a:t>
            </a:r>
            <a:r>
              <a:rPr lang="fr-FR" dirty="0" smtClean="0"/>
              <a:t> </a:t>
            </a:r>
          </a:p>
          <a:p>
            <a:pPr lvl="2" eaLnBrk="1" fontAlgn="auto" hangingPunct="1">
              <a:spcAft>
                <a:spcPts val="0"/>
              </a:spcAft>
              <a:defRPr/>
            </a:pPr>
            <a:r>
              <a:rPr lang="fr-FR" dirty="0" smtClean="0"/>
              <a:t>Propositions commerciales/Prise de commande</a:t>
            </a:r>
          </a:p>
          <a:p>
            <a:pPr lvl="2" eaLnBrk="1" fontAlgn="auto" hangingPunct="1">
              <a:spcAft>
                <a:spcPts val="0"/>
              </a:spcAft>
              <a:defRPr/>
            </a:pPr>
            <a:r>
              <a:rPr lang="fr-FR" dirty="0" smtClean="0"/>
              <a:t>Prêt de matériel : aspects logistiques</a:t>
            </a:r>
          </a:p>
          <a:p>
            <a:pPr eaLnBrk="1" fontAlgn="auto" hangingPunct="1">
              <a:spcAft>
                <a:spcPts val="0"/>
              </a:spcAft>
              <a:defRPr/>
            </a:pPr>
            <a:r>
              <a:rPr lang="fr-FR" dirty="0" smtClean="0"/>
              <a:t>Demande de cotation/Déclaration de projets</a:t>
            </a:r>
          </a:p>
          <a:p>
            <a:pPr lvl="1" eaLnBrk="1" fontAlgn="auto" hangingPunct="1">
              <a:spcAft>
                <a:spcPts val="0"/>
              </a:spcAft>
              <a:defRPr/>
            </a:pPr>
            <a:r>
              <a:rPr lang="fr-FR" dirty="0" smtClean="0"/>
              <a:t>Si le projet sur lequel vous êtes le nécessite vous pouvez demander une cote spéciale auprès de Romain ou de </a:t>
            </a:r>
            <a:r>
              <a:rPr lang="fr-FR" dirty="0" smtClean="0"/>
              <a:t>Dan, </a:t>
            </a:r>
            <a:r>
              <a:rPr lang="fr-FR" dirty="0" smtClean="0"/>
              <a:t>pour toute proposition standard vous adresser directement à René Barragan + copie de la demande à Chip PC</a:t>
            </a:r>
            <a:endParaRPr lang="fr-FR" dirty="0" smtClean="0">
              <a:solidFill>
                <a:srgbClr val="FF0000"/>
              </a:solidFill>
            </a:endParaRPr>
          </a:p>
          <a:p>
            <a:pPr eaLnBrk="1" fontAlgn="auto" hangingPunct="1">
              <a:spcAft>
                <a:spcPts val="0"/>
              </a:spcAft>
              <a:defRPr/>
            </a:pPr>
            <a:r>
              <a:rPr lang="fr-FR" dirty="0" smtClean="0"/>
              <a:t>Demande de matériel de prêt</a:t>
            </a:r>
          </a:p>
          <a:p>
            <a:pPr lvl="1" eaLnBrk="1" fontAlgn="auto" hangingPunct="1">
              <a:spcAft>
                <a:spcPts val="0"/>
              </a:spcAft>
              <a:defRPr/>
            </a:pPr>
            <a:r>
              <a:rPr lang="fr-FR" dirty="0" smtClean="0"/>
              <a:t>Validation de la configuration souhaitée avec Romain DUCHENE, René BARRAGAN se charge ensuite de l’élaboration de contrat de prêt pour signature par le client final + livraison et reprise du </a:t>
            </a:r>
            <a:r>
              <a:rPr lang="fr-FR" dirty="0" smtClean="0"/>
              <a:t>matériel</a:t>
            </a:r>
            <a:endParaRPr lang="fr-FR" dirty="0"/>
          </a:p>
        </p:txBody>
      </p:sp>
      <p:sp>
        <p:nvSpPr>
          <p:cNvPr id="6" name="Titre 1"/>
          <p:cNvSpPr>
            <a:spLocks noGrp="1"/>
          </p:cNvSpPr>
          <p:nvPr>
            <p:ph type="title"/>
          </p:nvPr>
        </p:nvSpPr>
        <p:spPr>
          <a:xfrm>
            <a:off x="428625" y="785813"/>
            <a:ext cx="8229600" cy="642937"/>
          </a:xfrm>
        </p:spPr>
        <p:txBody>
          <a:bodyPr rtlCol="0">
            <a:noAutofit/>
          </a:bodyPr>
          <a:lstStyle/>
          <a:p>
            <a:pPr eaLnBrk="1" fontAlgn="auto" hangingPunct="1">
              <a:spcAft>
                <a:spcPts val="0"/>
              </a:spcAft>
              <a:defRPr/>
            </a:pPr>
            <a:r>
              <a:rPr lang="fr-FR" dirty="0" smtClean="0">
                <a:solidFill>
                  <a:schemeClr val="bg1">
                    <a:lumMod val="50000"/>
                  </a:schemeClr>
                </a:solidFill>
              </a:rPr>
              <a:t>Points importants avant la vente</a:t>
            </a:r>
            <a:endParaRPr lang="fr-FR" sz="2400" dirty="0">
              <a:solidFill>
                <a:srgbClr val="FF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5F21512E-C9B2-412C-9219-D6E6738A2AD6}" type="slidenum">
              <a:rPr lang="fr-FR"/>
              <a:pPr fontAlgn="base">
                <a:spcBef>
                  <a:spcPct val="0"/>
                </a:spcBef>
                <a:spcAft>
                  <a:spcPct val="0"/>
                </a:spcAft>
                <a:defRPr/>
              </a:pPr>
              <a:t>14</a:t>
            </a:fld>
            <a:endParaRPr lang="fr-FR"/>
          </a:p>
        </p:txBody>
      </p:sp>
      <p:sp>
        <p:nvSpPr>
          <p:cNvPr id="18435" name="Espace réservé du contenu 2"/>
          <p:cNvSpPr>
            <a:spLocks noGrp="1"/>
          </p:cNvSpPr>
          <p:nvPr>
            <p:ph idx="1"/>
          </p:nvPr>
        </p:nvSpPr>
        <p:spPr>
          <a:xfrm>
            <a:off x="142875" y="1285875"/>
            <a:ext cx="9001125" cy="5095453"/>
          </a:xfrm>
        </p:spPr>
        <p:txBody>
          <a:bodyPr/>
          <a:lstStyle/>
          <a:p>
            <a:pPr eaLnBrk="1" hangingPunct="1">
              <a:lnSpc>
                <a:spcPct val="80000"/>
              </a:lnSpc>
            </a:pPr>
            <a:r>
              <a:rPr lang="fr-FR" sz="1900" dirty="0" smtClean="0"/>
              <a:t>A faire au moment de la commande</a:t>
            </a:r>
          </a:p>
          <a:p>
            <a:pPr lvl="1" eaLnBrk="1" hangingPunct="1">
              <a:lnSpc>
                <a:spcPct val="80000"/>
              </a:lnSpc>
            </a:pPr>
            <a:r>
              <a:rPr lang="fr-FR" sz="1900" dirty="0" smtClean="0"/>
              <a:t>Ne pas oublier de commander les licences</a:t>
            </a:r>
          </a:p>
          <a:p>
            <a:pPr lvl="1" eaLnBrk="1" hangingPunct="1">
              <a:lnSpc>
                <a:spcPct val="80000"/>
              </a:lnSpc>
            </a:pPr>
            <a:r>
              <a:rPr lang="fr-FR" sz="1900" dirty="0" smtClean="0"/>
              <a:t>Ne pas oublier de commander les accessoires (optionnels)</a:t>
            </a:r>
          </a:p>
          <a:p>
            <a:pPr lvl="2" eaLnBrk="1" hangingPunct="1">
              <a:lnSpc>
                <a:spcPct val="80000"/>
              </a:lnSpc>
            </a:pPr>
            <a:r>
              <a:rPr lang="fr-FR" sz="1700" dirty="0" smtClean="0"/>
              <a:t>Le câble d’alimentation par prise USB sur les écrans</a:t>
            </a:r>
          </a:p>
          <a:p>
            <a:pPr lvl="2" eaLnBrk="1" hangingPunct="1">
              <a:lnSpc>
                <a:spcPct val="80000"/>
              </a:lnSpc>
            </a:pPr>
            <a:r>
              <a:rPr lang="fr-FR" sz="1700" dirty="0" smtClean="0"/>
              <a:t>La pince de sertissage pour le Jack PC</a:t>
            </a:r>
          </a:p>
          <a:p>
            <a:pPr lvl="2" eaLnBrk="1" hangingPunct="1">
              <a:lnSpc>
                <a:spcPct val="80000"/>
              </a:lnSpc>
            </a:pPr>
            <a:r>
              <a:rPr lang="fr-FR" sz="1700" dirty="0" smtClean="0"/>
              <a:t>Le kit VESA pour fixer les XTREME à l’arrière des écrans…</a:t>
            </a:r>
          </a:p>
          <a:p>
            <a:pPr eaLnBrk="1" hangingPunct="1">
              <a:lnSpc>
                <a:spcPct val="80000"/>
              </a:lnSpc>
            </a:pPr>
            <a:r>
              <a:rPr lang="fr-FR" sz="1900" dirty="0" smtClean="0"/>
              <a:t>Activation des licences et déclaration des terminaux</a:t>
            </a:r>
          </a:p>
          <a:p>
            <a:pPr lvl="1" eaLnBrk="1" hangingPunct="1">
              <a:lnSpc>
                <a:spcPct val="80000"/>
              </a:lnSpc>
            </a:pPr>
            <a:r>
              <a:rPr lang="fr-FR" sz="1900" dirty="0" smtClean="0"/>
              <a:t>Lors de la commande des licences un N° de série d’activation vous est envoyé par mail, n’oubliez pas de l’envoyer à votre client</a:t>
            </a:r>
          </a:p>
          <a:p>
            <a:pPr lvl="1" eaLnBrk="1" hangingPunct="1">
              <a:lnSpc>
                <a:spcPct val="80000"/>
              </a:lnSpc>
            </a:pPr>
            <a:r>
              <a:rPr lang="fr-FR" sz="1900" dirty="0" smtClean="0"/>
              <a:t>Il doit ouvrir un compte </a:t>
            </a:r>
            <a:r>
              <a:rPr lang="fr-FR" sz="1900" dirty="0" err="1" smtClean="0"/>
              <a:t>MyChipPC</a:t>
            </a:r>
            <a:r>
              <a:rPr lang="fr-FR" sz="1900" dirty="0" smtClean="0"/>
              <a:t> à son nom sur le site </a:t>
            </a:r>
            <a:r>
              <a:rPr lang="fr-FR" sz="1900" dirty="0" smtClean="0">
                <a:hlinkClick r:id="rId2"/>
              </a:rPr>
              <a:t>www.chippc.fr</a:t>
            </a:r>
            <a:r>
              <a:rPr lang="fr-FR" sz="1900" dirty="0" smtClean="0"/>
              <a:t> (Login en haut à droite)</a:t>
            </a:r>
          </a:p>
          <a:p>
            <a:pPr lvl="1" eaLnBrk="1" hangingPunct="1">
              <a:lnSpc>
                <a:spcPct val="80000"/>
              </a:lnSpc>
            </a:pPr>
            <a:r>
              <a:rPr lang="fr-FR" sz="1900" dirty="0" smtClean="0"/>
              <a:t>Il active les licences à partir du lien reçu par email, les adresses MAC des terminaux sont nécessaires (*)</a:t>
            </a:r>
          </a:p>
          <a:p>
            <a:pPr lvl="1" eaLnBrk="1" hangingPunct="1">
              <a:lnSpc>
                <a:spcPct val="80000"/>
              </a:lnSpc>
            </a:pPr>
            <a:r>
              <a:rPr lang="fr-FR" sz="1900" dirty="0" smtClean="0"/>
              <a:t>Il déclare les terminaux sur le site </a:t>
            </a:r>
            <a:r>
              <a:rPr lang="fr-FR" sz="1900" dirty="0" smtClean="0">
                <a:hlinkClick r:id="rId2"/>
              </a:rPr>
              <a:t>www.chippc.fr</a:t>
            </a:r>
            <a:r>
              <a:rPr lang="fr-FR" sz="1900" dirty="0" smtClean="0"/>
              <a:t> (onglet support) pour bénéficier de la garantie 3 ans, les adresses MAC des terminaux sont nécessaires (*)</a:t>
            </a:r>
          </a:p>
          <a:p>
            <a:pPr lvl="1" eaLnBrk="1" hangingPunct="1">
              <a:lnSpc>
                <a:spcPct val="80000"/>
              </a:lnSpc>
            </a:pPr>
            <a:endParaRPr lang="fr-FR" sz="1900" dirty="0" smtClean="0"/>
          </a:p>
          <a:p>
            <a:pPr lvl="1" eaLnBrk="1" hangingPunct="1">
              <a:lnSpc>
                <a:spcPct val="80000"/>
              </a:lnSpc>
              <a:buFont typeface="Courier New" pitchFamily="49" charset="0"/>
              <a:buNone/>
            </a:pPr>
            <a:r>
              <a:rPr lang="fr-FR" sz="1900" dirty="0" smtClean="0"/>
              <a:t>(*) Les adresses MAC sont fournies au format électronique dans le bon de livraison de </a:t>
            </a:r>
            <a:r>
              <a:rPr lang="fr-FR" sz="1900" dirty="0" err="1" smtClean="0"/>
              <a:t>Techdata</a:t>
            </a:r>
            <a:r>
              <a:rPr lang="fr-FR" sz="1900" dirty="0" smtClean="0"/>
              <a:t>/</a:t>
            </a:r>
            <a:r>
              <a:rPr lang="fr-FR" sz="1900" dirty="0" err="1" smtClean="0"/>
              <a:t>Azlan</a:t>
            </a:r>
            <a:endParaRPr lang="fr-FR" sz="1900" dirty="0" smtClean="0"/>
          </a:p>
          <a:p>
            <a:pPr lvl="1" eaLnBrk="1" hangingPunct="1">
              <a:lnSpc>
                <a:spcPct val="80000"/>
              </a:lnSpc>
            </a:pPr>
            <a:endParaRPr lang="fr-FR" sz="1900" dirty="0" smtClean="0"/>
          </a:p>
          <a:p>
            <a:pPr eaLnBrk="1" hangingPunct="1">
              <a:lnSpc>
                <a:spcPct val="80000"/>
              </a:lnSpc>
              <a:buFont typeface="Arial" pitchFamily="34" charset="0"/>
              <a:buNone/>
            </a:pPr>
            <a:endParaRPr lang="fr-FR" sz="1900" dirty="0" smtClean="0"/>
          </a:p>
        </p:txBody>
      </p:sp>
      <p:sp>
        <p:nvSpPr>
          <p:cNvPr id="6" name="Titre 1"/>
          <p:cNvSpPr>
            <a:spLocks noGrp="1"/>
          </p:cNvSpPr>
          <p:nvPr>
            <p:ph type="title"/>
          </p:nvPr>
        </p:nvSpPr>
        <p:spPr>
          <a:xfrm>
            <a:off x="428625" y="785813"/>
            <a:ext cx="8229600" cy="642937"/>
          </a:xfrm>
        </p:spPr>
        <p:txBody>
          <a:bodyPr rtlCol="0">
            <a:noAutofit/>
          </a:bodyPr>
          <a:lstStyle/>
          <a:p>
            <a:pPr eaLnBrk="1" fontAlgn="auto" hangingPunct="1">
              <a:spcAft>
                <a:spcPts val="0"/>
              </a:spcAft>
              <a:defRPr/>
            </a:pPr>
            <a:r>
              <a:rPr lang="fr-FR" b="1" dirty="0" smtClean="0">
                <a:solidFill>
                  <a:schemeClr val="bg1">
                    <a:lumMod val="50000"/>
                  </a:schemeClr>
                </a:solidFill>
              </a:rPr>
              <a:t>Points importants à la commande</a:t>
            </a:r>
            <a:endParaRPr lang="fr-FR" sz="2400" dirty="0">
              <a:solidFill>
                <a:srgbClr val="FF000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798D8D06-3947-4CF9-8A8C-3919BC88067C}" type="slidenum">
              <a:rPr lang="fr-FR"/>
              <a:pPr fontAlgn="base">
                <a:spcBef>
                  <a:spcPct val="0"/>
                </a:spcBef>
                <a:spcAft>
                  <a:spcPct val="0"/>
                </a:spcAft>
                <a:defRPr/>
              </a:pPr>
              <a:t>15</a:t>
            </a:fld>
            <a:endParaRPr lang="fr-FR"/>
          </a:p>
        </p:txBody>
      </p:sp>
      <p:sp>
        <p:nvSpPr>
          <p:cNvPr id="5" name="Titre 1"/>
          <p:cNvSpPr>
            <a:spLocks noGrp="1"/>
          </p:cNvSpPr>
          <p:nvPr>
            <p:ph type="title"/>
          </p:nvPr>
        </p:nvSpPr>
        <p:spPr>
          <a:xfrm>
            <a:off x="428625" y="785813"/>
            <a:ext cx="8229600" cy="642937"/>
          </a:xfrm>
        </p:spPr>
        <p:txBody>
          <a:bodyPr rtlCol="0">
            <a:noAutofit/>
          </a:bodyPr>
          <a:lstStyle/>
          <a:p>
            <a:pPr eaLnBrk="1" fontAlgn="auto" hangingPunct="1">
              <a:spcAft>
                <a:spcPts val="0"/>
              </a:spcAft>
              <a:defRPr/>
            </a:pPr>
            <a:r>
              <a:rPr lang="fr-FR" dirty="0" smtClean="0">
                <a:solidFill>
                  <a:schemeClr val="bg1">
                    <a:lumMod val="50000"/>
                  </a:schemeClr>
                </a:solidFill>
              </a:rPr>
              <a:t>Le Support après vente</a:t>
            </a:r>
            <a:endParaRPr lang="fr-FR" dirty="0">
              <a:solidFill>
                <a:srgbClr val="FF0000"/>
              </a:solidFill>
              <a:latin typeface="+mn-lt"/>
            </a:endParaRPr>
          </a:p>
        </p:txBody>
      </p:sp>
      <p:sp>
        <p:nvSpPr>
          <p:cNvPr id="19460" name="Espace réservé du contenu 2"/>
          <p:cNvSpPr>
            <a:spLocks noGrp="1"/>
          </p:cNvSpPr>
          <p:nvPr>
            <p:ph idx="1"/>
          </p:nvPr>
        </p:nvSpPr>
        <p:spPr>
          <a:xfrm>
            <a:off x="457200" y="1285875"/>
            <a:ext cx="8229600" cy="5286375"/>
          </a:xfrm>
        </p:spPr>
        <p:txBody>
          <a:bodyPr/>
          <a:lstStyle/>
          <a:p>
            <a:pPr eaLnBrk="1" hangingPunct="1"/>
            <a:r>
              <a:rPr lang="fr-FR" sz="1600" b="1" dirty="0" smtClean="0"/>
              <a:t>Panne d’un terminal - procédure de RMA</a:t>
            </a:r>
            <a:r>
              <a:rPr lang="fr-FR" sz="1600" dirty="0" smtClean="0"/>
              <a:t> (retour atelier)</a:t>
            </a:r>
          </a:p>
          <a:p>
            <a:pPr lvl="1" eaLnBrk="1" hangingPunct="1"/>
            <a:r>
              <a:rPr lang="fr-FR" sz="1600" i="1" dirty="0" smtClean="0"/>
              <a:t>Le terminal doit avoir été enregistré au préalable sur notre site</a:t>
            </a:r>
          </a:p>
          <a:p>
            <a:pPr lvl="1" eaLnBrk="1" hangingPunct="1"/>
            <a:r>
              <a:rPr lang="fr-FR" sz="1600" dirty="0" smtClean="0"/>
              <a:t>Déclaration en ligne par le client de la panne via son compte </a:t>
            </a:r>
            <a:r>
              <a:rPr lang="fr-FR" sz="1600" dirty="0" err="1" smtClean="0"/>
              <a:t>MyChipPC</a:t>
            </a:r>
            <a:r>
              <a:rPr lang="fr-FR" sz="1600" dirty="0" smtClean="0"/>
              <a:t> sur </a:t>
            </a:r>
            <a:r>
              <a:rPr lang="fr-FR" sz="1600" dirty="0" smtClean="0">
                <a:hlinkClick r:id="rId2"/>
              </a:rPr>
              <a:t>http://www.chippc.fr</a:t>
            </a:r>
            <a:r>
              <a:rPr lang="fr-FR" sz="1600" dirty="0" smtClean="0"/>
              <a:t> – Onglet Support, Demande de RMA – Il est conseillé de mettre quelques explications sur la panne</a:t>
            </a:r>
          </a:p>
          <a:p>
            <a:pPr lvl="1" eaLnBrk="1" hangingPunct="1"/>
            <a:r>
              <a:rPr lang="fr-FR" sz="1600" dirty="0" smtClean="0"/>
              <a:t>La demande est validée par Chip PC </a:t>
            </a:r>
            <a:r>
              <a:rPr lang="fr-FR" sz="1600" dirty="0" smtClean="0"/>
              <a:t>sous 48h généralement</a:t>
            </a:r>
            <a:endParaRPr lang="fr-FR" sz="1600" dirty="0" smtClean="0"/>
          </a:p>
          <a:p>
            <a:pPr lvl="1" eaLnBrk="1" hangingPunct="1"/>
            <a:r>
              <a:rPr lang="fr-FR" sz="1600" dirty="0" smtClean="0"/>
              <a:t>Le client reçoit une autorisation de RMA, doit l’imprimer et l’expédier avec le terminal à l’adresse indiquée (à ses frais)</a:t>
            </a:r>
          </a:p>
          <a:p>
            <a:pPr lvl="1" eaLnBrk="1" hangingPunct="1"/>
            <a:r>
              <a:rPr lang="fr-FR" sz="1600" dirty="0" smtClean="0"/>
              <a:t>L</a:t>
            </a:r>
            <a:r>
              <a:rPr lang="fr-FR" sz="1600" dirty="0" smtClean="0"/>
              <a:t>e </a:t>
            </a:r>
            <a:r>
              <a:rPr lang="fr-FR" sz="1600" dirty="0" smtClean="0"/>
              <a:t>client reçoit un nouveau terminal par </a:t>
            </a:r>
            <a:r>
              <a:rPr lang="fr-FR" sz="1600" dirty="0" smtClean="0"/>
              <a:t>transporteur (aux </a:t>
            </a:r>
            <a:r>
              <a:rPr lang="fr-FR" sz="1600" dirty="0" smtClean="0"/>
              <a:t>frais de Chip PC</a:t>
            </a:r>
            <a:r>
              <a:rPr lang="fr-FR" sz="1600" dirty="0" smtClean="0"/>
              <a:t>), généralement sous 8 jours ouvrés après réception du matériel défectueux</a:t>
            </a:r>
            <a:endParaRPr lang="fr-FR" sz="1600" dirty="0" smtClean="0"/>
          </a:p>
          <a:p>
            <a:pPr eaLnBrk="1" hangingPunct="1"/>
            <a:r>
              <a:rPr lang="fr-FR" sz="1600" b="1" dirty="0" smtClean="0"/>
              <a:t>Question technique</a:t>
            </a:r>
          </a:p>
          <a:p>
            <a:pPr lvl="1" eaLnBrk="1" hangingPunct="1"/>
            <a:r>
              <a:rPr lang="fr-FR" sz="1600" dirty="0" smtClean="0"/>
              <a:t>Si </a:t>
            </a:r>
            <a:r>
              <a:rPr lang="fr-FR" sz="1600" u="sng" dirty="0" smtClean="0"/>
              <a:t>client final</a:t>
            </a:r>
            <a:r>
              <a:rPr lang="fr-FR" sz="1600" dirty="0" smtClean="0"/>
              <a:t>: </a:t>
            </a:r>
          </a:p>
          <a:p>
            <a:pPr lvl="2" eaLnBrk="1" hangingPunct="1"/>
            <a:r>
              <a:rPr lang="fr-FR" sz="1600" dirty="0" smtClean="0"/>
              <a:t>Le revendeur peut y répondre</a:t>
            </a:r>
          </a:p>
          <a:p>
            <a:pPr lvl="2" eaLnBrk="1" hangingPunct="1"/>
            <a:r>
              <a:rPr lang="fr-FR" sz="1600" dirty="0" smtClean="0"/>
              <a:t>formulaire en ligne sur </a:t>
            </a:r>
            <a:r>
              <a:rPr lang="fr-FR" sz="1600" dirty="0" smtClean="0">
                <a:hlinkClick r:id="rId2"/>
              </a:rPr>
              <a:t>http://www.chippc.fr</a:t>
            </a:r>
            <a:r>
              <a:rPr lang="fr-FR" sz="1600" dirty="0" smtClean="0"/>
              <a:t> – Onglet Support, Demande de support</a:t>
            </a:r>
          </a:p>
          <a:p>
            <a:pPr lvl="1" eaLnBrk="1" hangingPunct="1"/>
            <a:r>
              <a:rPr lang="fr-FR" sz="1600" dirty="0" smtClean="0"/>
              <a:t>Si </a:t>
            </a:r>
            <a:r>
              <a:rPr lang="fr-FR" sz="1600" u="sng" dirty="0" smtClean="0"/>
              <a:t>revendeur</a:t>
            </a:r>
            <a:r>
              <a:rPr lang="fr-FR" sz="1600" dirty="0" smtClean="0"/>
              <a:t>:</a:t>
            </a:r>
          </a:p>
          <a:p>
            <a:pPr lvl="2" eaLnBrk="1" hangingPunct="1"/>
            <a:r>
              <a:rPr lang="fr-FR" sz="1600" dirty="0" smtClean="0"/>
              <a:t>Contacter Chip PC France: +33 1 83 62 05 12</a:t>
            </a:r>
          </a:p>
          <a:p>
            <a:pPr lvl="2" eaLnBrk="1" hangingPunct="1"/>
            <a:r>
              <a:rPr lang="fr-FR" sz="1600" dirty="0" smtClean="0"/>
              <a:t>Support Central Chip PC: en ligne via le support web sur </a:t>
            </a:r>
            <a:r>
              <a:rPr lang="fr-FR" sz="1600" dirty="0" smtClean="0">
                <a:hlinkClick r:id="rId2"/>
              </a:rPr>
              <a:t>http://www.chippc.fr</a:t>
            </a:r>
            <a:r>
              <a:rPr lang="fr-FR" sz="1600" dirty="0" smtClean="0"/>
              <a:t> ou par téléphone au support central +972 4 850 11 21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A7C91129-1E7B-47CC-A707-F1C1C445EFA8}" type="slidenum">
              <a:rPr lang="fr-FR"/>
              <a:pPr fontAlgn="base">
                <a:spcBef>
                  <a:spcPct val="0"/>
                </a:spcBef>
                <a:spcAft>
                  <a:spcPct val="0"/>
                </a:spcAft>
                <a:defRPr/>
              </a:pPr>
              <a:t>16</a:t>
            </a:fld>
            <a:endParaRPr lang="fr-FR"/>
          </a:p>
        </p:txBody>
      </p:sp>
      <p:sp>
        <p:nvSpPr>
          <p:cNvPr id="5" name="Titre 1"/>
          <p:cNvSpPr>
            <a:spLocks noGrp="1"/>
          </p:cNvSpPr>
          <p:nvPr>
            <p:ph type="title"/>
          </p:nvPr>
        </p:nvSpPr>
        <p:spPr>
          <a:xfrm>
            <a:off x="428625" y="785813"/>
            <a:ext cx="8229600" cy="642937"/>
          </a:xfrm>
        </p:spPr>
        <p:txBody>
          <a:bodyPr rtlCol="0">
            <a:noAutofit/>
          </a:bodyPr>
          <a:lstStyle/>
          <a:p>
            <a:pPr eaLnBrk="1" fontAlgn="auto" hangingPunct="1">
              <a:spcAft>
                <a:spcPts val="0"/>
              </a:spcAft>
              <a:defRPr/>
            </a:pPr>
            <a:r>
              <a:rPr lang="fr-FR" dirty="0" smtClean="0">
                <a:solidFill>
                  <a:schemeClr val="bg1">
                    <a:lumMod val="50000"/>
                  </a:schemeClr>
                </a:solidFill>
              </a:rPr>
              <a:t/>
            </a:r>
            <a:br>
              <a:rPr lang="fr-FR" dirty="0" smtClean="0">
                <a:solidFill>
                  <a:schemeClr val="bg1">
                    <a:lumMod val="50000"/>
                  </a:schemeClr>
                </a:solidFill>
              </a:rPr>
            </a:br>
            <a:r>
              <a:rPr lang="fr-FR" dirty="0" smtClean="0">
                <a:solidFill>
                  <a:schemeClr val="bg1">
                    <a:lumMod val="50000"/>
                  </a:schemeClr>
                </a:solidFill>
              </a:rPr>
              <a:t>Les Formations/Certifications Chip PC</a:t>
            </a:r>
            <a:br>
              <a:rPr lang="fr-FR" dirty="0" smtClean="0">
                <a:solidFill>
                  <a:schemeClr val="bg1">
                    <a:lumMod val="50000"/>
                  </a:schemeClr>
                </a:solidFill>
              </a:rPr>
            </a:br>
            <a:endParaRPr lang="fr-FR" dirty="0">
              <a:solidFill>
                <a:srgbClr val="FF0000"/>
              </a:solidFill>
              <a:latin typeface="+mn-lt"/>
            </a:endParaRPr>
          </a:p>
        </p:txBody>
      </p:sp>
      <p:sp>
        <p:nvSpPr>
          <p:cNvPr id="20484" name="Espace réservé du contenu 2"/>
          <p:cNvSpPr>
            <a:spLocks noGrp="1"/>
          </p:cNvSpPr>
          <p:nvPr>
            <p:ph idx="1"/>
          </p:nvPr>
        </p:nvSpPr>
        <p:spPr>
          <a:xfrm>
            <a:off x="457200" y="1357313"/>
            <a:ext cx="8229600" cy="4597400"/>
          </a:xfrm>
        </p:spPr>
        <p:txBody>
          <a:bodyPr/>
          <a:lstStyle/>
          <a:p>
            <a:pPr eaLnBrk="1" hangingPunct="1">
              <a:lnSpc>
                <a:spcPct val="80000"/>
              </a:lnSpc>
            </a:pPr>
            <a:r>
              <a:rPr lang="fr-FR" sz="1700" b="1" smtClean="0"/>
              <a:t>Formation commerciale</a:t>
            </a:r>
            <a:br>
              <a:rPr lang="fr-FR" sz="1700" b="1" smtClean="0"/>
            </a:br>
            <a:r>
              <a:rPr lang="fr-FR" sz="1700" i="1" smtClean="0"/>
              <a:t>gratuit</a:t>
            </a:r>
          </a:p>
          <a:p>
            <a:pPr lvl="1" eaLnBrk="1" hangingPunct="1">
              <a:lnSpc>
                <a:spcPct val="80000"/>
              </a:lnSpc>
            </a:pPr>
            <a:r>
              <a:rPr lang="fr-FR" sz="1700" smtClean="0"/>
              <a:t>Sur place</a:t>
            </a:r>
          </a:p>
          <a:p>
            <a:pPr lvl="1" eaLnBrk="1" hangingPunct="1">
              <a:lnSpc>
                <a:spcPct val="80000"/>
              </a:lnSpc>
            </a:pPr>
            <a:r>
              <a:rPr lang="fr-FR" sz="1700" smtClean="0"/>
              <a:t>Via Webinar (1h)</a:t>
            </a:r>
          </a:p>
          <a:p>
            <a:pPr lvl="1" eaLnBrk="1" hangingPunct="1">
              <a:lnSpc>
                <a:spcPct val="80000"/>
              </a:lnSpc>
            </a:pPr>
            <a:endParaRPr lang="fr-FR" sz="1700" smtClean="0"/>
          </a:p>
          <a:p>
            <a:pPr eaLnBrk="1" hangingPunct="1">
              <a:lnSpc>
                <a:spcPct val="80000"/>
              </a:lnSpc>
            </a:pPr>
            <a:r>
              <a:rPr lang="fr-FR" sz="1700" b="1" smtClean="0"/>
              <a:t>Formation technique</a:t>
            </a:r>
            <a:r>
              <a:rPr lang="fr-FR" sz="1700" smtClean="0"/>
              <a:t/>
            </a:r>
            <a:br>
              <a:rPr lang="fr-FR" sz="1700" smtClean="0"/>
            </a:br>
            <a:r>
              <a:rPr lang="fr-FR" sz="1700" i="1" smtClean="0"/>
              <a:t> payant (environs 350 Euros)</a:t>
            </a:r>
            <a:br>
              <a:rPr lang="fr-FR" sz="1700" i="1" smtClean="0"/>
            </a:br>
            <a:r>
              <a:rPr lang="fr-FR" sz="1700" smtClean="0"/>
              <a:t/>
            </a:r>
            <a:br>
              <a:rPr lang="fr-FR" sz="1700" smtClean="0"/>
            </a:br>
            <a:r>
              <a:rPr lang="fr-FR" sz="1700" smtClean="0"/>
              <a:t>	Session de 2 jours:</a:t>
            </a:r>
          </a:p>
          <a:p>
            <a:pPr lvl="3" eaLnBrk="1" hangingPunct="1">
              <a:lnSpc>
                <a:spcPct val="80000"/>
              </a:lnSpc>
            </a:pPr>
            <a:r>
              <a:rPr lang="fr-FR" sz="1500" smtClean="0"/>
              <a:t>Hardware</a:t>
            </a:r>
          </a:p>
          <a:p>
            <a:pPr lvl="3" eaLnBrk="1" hangingPunct="1">
              <a:lnSpc>
                <a:spcPct val="80000"/>
              </a:lnSpc>
            </a:pPr>
            <a:r>
              <a:rPr lang="fr-FR" sz="1500" smtClean="0"/>
              <a:t>OS / Software</a:t>
            </a:r>
          </a:p>
          <a:p>
            <a:pPr lvl="3" eaLnBrk="1" hangingPunct="1">
              <a:lnSpc>
                <a:spcPct val="80000"/>
              </a:lnSpc>
            </a:pPr>
            <a:r>
              <a:rPr lang="fr-FR" sz="1500" smtClean="0"/>
              <a:t>Gestion: Xcalibur</a:t>
            </a:r>
          </a:p>
          <a:p>
            <a:pPr lvl="3" eaLnBrk="1" hangingPunct="1">
              <a:lnSpc>
                <a:spcPct val="80000"/>
              </a:lnSpc>
            </a:pPr>
            <a:r>
              <a:rPr lang="fr-FR" sz="1500" smtClean="0"/>
              <a:t>Troubleshooting</a:t>
            </a:r>
          </a:p>
          <a:p>
            <a:pPr lvl="3" eaLnBrk="1" hangingPunct="1">
              <a:lnSpc>
                <a:spcPct val="80000"/>
              </a:lnSpc>
            </a:pPr>
            <a:endParaRPr lang="fr-FR" sz="1500" smtClean="0"/>
          </a:p>
          <a:p>
            <a:pPr eaLnBrk="1" hangingPunct="1">
              <a:lnSpc>
                <a:spcPct val="80000"/>
              </a:lnSpc>
              <a:buFont typeface="Arial" pitchFamily="34" charset="0"/>
              <a:buNone/>
            </a:pPr>
            <a:r>
              <a:rPr lang="fr-FR" sz="1700" smtClean="0">
                <a:solidFill>
                  <a:srgbClr val="0000FF"/>
                </a:solidFill>
              </a:rPr>
              <a:t>Pour obtenir la certification SILVER (voir la fiche devenir Partenaire PRIVILEGE) :</a:t>
            </a:r>
          </a:p>
          <a:p>
            <a:pPr eaLnBrk="1" hangingPunct="1">
              <a:lnSpc>
                <a:spcPct val="80000"/>
              </a:lnSpc>
              <a:buFont typeface="Arial" pitchFamily="34" charset="0"/>
              <a:buNone/>
            </a:pPr>
            <a:endParaRPr lang="fr-FR" sz="1700" smtClean="0">
              <a:solidFill>
                <a:srgbClr val="0000FF"/>
              </a:solidFill>
            </a:endParaRPr>
          </a:p>
          <a:p>
            <a:pPr lvl="1" eaLnBrk="1" hangingPunct="1">
              <a:lnSpc>
                <a:spcPct val="80000"/>
              </a:lnSpc>
            </a:pPr>
            <a:r>
              <a:rPr lang="fr-FR" sz="1700" smtClean="0">
                <a:solidFill>
                  <a:srgbClr val="0000FF"/>
                </a:solidFill>
              </a:rPr>
              <a:t>Une personne (au moins) doit suivre la formation commerciale </a:t>
            </a:r>
          </a:p>
          <a:p>
            <a:pPr lvl="1" eaLnBrk="1" hangingPunct="1">
              <a:lnSpc>
                <a:spcPct val="80000"/>
              </a:lnSpc>
            </a:pPr>
            <a:r>
              <a:rPr lang="fr-FR" sz="1700" smtClean="0">
                <a:solidFill>
                  <a:srgbClr val="0000FF"/>
                </a:solidFill>
              </a:rPr>
              <a:t>Une personne (au moins) doit suivre la formation technique</a:t>
            </a:r>
          </a:p>
          <a:p>
            <a:pPr lvl="1" eaLnBrk="1" hangingPunct="1">
              <a:lnSpc>
                <a:spcPct val="80000"/>
              </a:lnSpc>
            </a:pPr>
            <a:endParaRPr lang="fr-FR" sz="17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28625" y="1071563"/>
            <a:ext cx="8229600" cy="571500"/>
          </a:xfrm>
        </p:spPr>
        <p:txBody>
          <a:bodyPr/>
          <a:lstStyle/>
          <a:p>
            <a:pPr eaLnBrk="1" hangingPunct="1"/>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t>
            </a:r>
          </a:p>
        </p:txBody>
      </p:sp>
      <p:sp>
        <p:nvSpPr>
          <p:cNvPr id="3" name="Espace réservé du contenu 2"/>
          <p:cNvSpPr>
            <a:spLocks noGrp="1"/>
          </p:cNvSpPr>
          <p:nvPr>
            <p:ph idx="1"/>
          </p:nvPr>
        </p:nvSpPr>
        <p:spPr>
          <a:xfrm>
            <a:off x="357188" y="1785938"/>
            <a:ext cx="8229600" cy="4429125"/>
          </a:xfrm>
        </p:spPr>
        <p:txBody>
          <a:bodyPr rtlCol="0">
            <a:normAutofit fontScale="92500" lnSpcReduction="20000"/>
          </a:bodyPr>
          <a:lstStyle/>
          <a:p>
            <a:pPr lvl="1" eaLnBrk="1" fontAlgn="auto" hangingPunct="1">
              <a:spcAft>
                <a:spcPts val="0"/>
              </a:spcAft>
              <a:defRPr/>
            </a:pPr>
            <a:r>
              <a:rPr lang="fr-FR" sz="2400" dirty="0" smtClean="0">
                <a:effectLst>
                  <a:outerShdw blurRad="50800" dist="38100" dir="10800000" algn="r" rotWithShape="0">
                    <a:prstClr val="black">
                      <a:alpha val="40000"/>
                    </a:prstClr>
                  </a:outerShdw>
                </a:effectLst>
              </a:rPr>
              <a:t>Présentation « </a:t>
            </a:r>
            <a:r>
              <a:rPr lang="fr-FR" sz="2400" dirty="0" smtClean="0">
                <a:effectLst>
                  <a:outerShdw blurRad="50800" dist="38100" dir="10800000" algn="r" rotWithShape="0">
                    <a:prstClr val="black">
                      <a:alpha val="40000"/>
                    </a:prstClr>
                  </a:outerShdw>
                </a:effectLst>
                <a:hlinkClick r:id="rId2"/>
              </a:rPr>
              <a:t>Guide de Vente</a:t>
            </a:r>
            <a:r>
              <a:rPr lang="fr-FR" sz="2400" dirty="0" smtClean="0">
                <a:effectLst>
                  <a:outerShdw blurRad="50800" dist="38100" dir="10800000" algn="r" rotWithShape="0">
                    <a:prstClr val="black">
                      <a:alpha val="40000"/>
                    </a:prstClr>
                  </a:outerShdw>
                </a:effectLst>
              </a:rPr>
              <a:t> » (ce document)</a:t>
            </a:r>
          </a:p>
          <a:p>
            <a:pPr lvl="1" eaLnBrk="1" fontAlgn="auto" hangingPunct="1">
              <a:spcAft>
                <a:spcPts val="0"/>
              </a:spcAft>
              <a:defRPr/>
            </a:pPr>
            <a:r>
              <a:rPr lang="fr-FR" sz="2400" dirty="0" smtClean="0">
                <a:effectLst>
                  <a:outerShdw blurRad="50800" dist="38100" dir="10800000" algn="r" rotWithShape="0">
                    <a:prstClr val="black">
                      <a:alpha val="40000"/>
                    </a:prstClr>
                  </a:outerShdw>
                </a:effectLst>
              </a:rPr>
              <a:t>Présentation « </a:t>
            </a:r>
            <a:r>
              <a:rPr lang="fr-FR" sz="2400" dirty="0" smtClean="0">
                <a:effectLst>
                  <a:outerShdw blurRad="50800" dist="38100" dir="10800000" algn="r" rotWithShape="0">
                    <a:prstClr val="black">
                      <a:alpha val="40000"/>
                    </a:prstClr>
                  </a:outerShdw>
                </a:effectLst>
                <a:hlinkClick r:id="rId3"/>
              </a:rPr>
              <a:t>Commerciale</a:t>
            </a:r>
            <a:r>
              <a:rPr lang="fr-FR" sz="2400" dirty="0" smtClean="0">
                <a:effectLst>
                  <a:outerShdw blurRad="50800" dist="38100" dir="10800000" algn="r" rotWithShape="0">
                    <a:prstClr val="black">
                      <a:alpha val="40000"/>
                    </a:prstClr>
                  </a:outerShdw>
                </a:effectLst>
              </a:rPr>
              <a:t> »</a:t>
            </a:r>
            <a:endParaRPr lang="fr-FR" sz="2400" dirty="0" smtClean="0">
              <a:solidFill>
                <a:srgbClr val="FF0000"/>
              </a:solidFill>
              <a:effectLst>
                <a:outerShdw blurRad="50800" dist="38100" dir="10800000" algn="r" rotWithShape="0">
                  <a:prstClr val="black">
                    <a:alpha val="40000"/>
                  </a:prstClr>
                </a:outerShdw>
              </a:effectLst>
            </a:endParaRPr>
          </a:p>
          <a:p>
            <a:pPr lvl="1" eaLnBrk="1" fontAlgn="auto" hangingPunct="1">
              <a:spcAft>
                <a:spcPts val="0"/>
              </a:spcAft>
              <a:defRPr/>
            </a:pPr>
            <a:r>
              <a:rPr lang="fr-FR" sz="2400" dirty="0" smtClean="0">
                <a:effectLst>
                  <a:outerShdw blurRad="50800" dist="38100" dir="10800000" algn="r" rotWithShape="0">
                    <a:prstClr val="black">
                      <a:alpha val="40000"/>
                    </a:prstClr>
                  </a:outerShdw>
                </a:effectLst>
              </a:rPr>
              <a:t>Fiche Solution « </a:t>
            </a:r>
            <a:r>
              <a:rPr lang="fr-FR" sz="2400" dirty="0" smtClean="0">
                <a:effectLst>
                  <a:outerShdw blurRad="50800" dist="38100" dir="10800000" algn="r" rotWithShape="0">
                    <a:prstClr val="black">
                      <a:alpha val="40000"/>
                    </a:prstClr>
                  </a:outerShdw>
                </a:effectLst>
                <a:hlinkClick r:id="rId4"/>
              </a:rPr>
              <a:t>La Solution Globale Client Léger</a:t>
            </a:r>
            <a:r>
              <a:rPr lang="fr-FR" sz="2400" dirty="0" smtClean="0">
                <a:effectLst>
                  <a:outerShdw blurRad="50800" dist="38100" dir="10800000" algn="r" rotWithShape="0">
                    <a:prstClr val="black">
                      <a:alpha val="40000"/>
                    </a:prstClr>
                  </a:outerShdw>
                </a:effectLst>
              </a:rPr>
              <a:t> »</a:t>
            </a:r>
          </a:p>
          <a:p>
            <a:pPr lvl="1" eaLnBrk="1" fontAlgn="auto" hangingPunct="1">
              <a:spcAft>
                <a:spcPts val="0"/>
              </a:spcAft>
              <a:defRPr/>
            </a:pPr>
            <a:r>
              <a:rPr lang="fr-FR" sz="2400" dirty="0" smtClean="0">
                <a:effectLst>
                  <a:outerShdw blurRad="50800" dist="38100" dir="10800000" algn="r" rotWithShape="0">
                    <a:prstClr val="black">
                      <a:alpha val="40000"/>
                    </a:prstClr>
                  </a:outerShdw>
                </a:effectLst>
              </a:rPr>
              <a:t>Fiches produits (terminaux + Xcalibur)</a:t>
            </a:r>
            <a:endParaRPr lang="fr-FR" sz="2400" dirty="0" smtClean="0">
              <a:solidFill>
                <a:srgbClr val="FF0000"/>
              </a:solidFill>
              <a:effectLst>
                <a:outerShdw blurRad="50800" dist="38100" dir="10800000" algn="r" rotWithShape="0">
                  <a:prstClr val="black">
                    <a:alpha val="40000"/>
                  </a:prstClr>
                </a:outerShdw>
              </a:effectLst>
            </a:endParaRPr>
          </a:p>
          <a:p>
            <a:pPr lvl="1" eaLnBrk="1" fontAlgn="auto" hangingPunct="1">
              <a:spcAft>
                <a:spcPts val="0"/>
              </a:spcAft>
              <a:defRPr/>
            </a:pPr>
            <a:r>
              <a:rPr lang="fr-FR" sz="2400" dirty="0" smtClean="0">
                <a:effectLst>
                  <a:outerShdw blurRad="50800" dist="38100" dir="10800000" algn="r" rotWithShape="0">
                    <a:prstClr val="black">
                      <a:alpha val="40000"/>
                    </a:prstClr>
                  </a:outerShdw>
                </a:effectLst>
                <a:hlinkClick r:id="rId5"/>
              </a:rPr>
              <a:t>Liste de prix Revendeur</a:t>
            </a:r>
            <a:endParaRPr lang="fr-FR" sz="2400" dirty="0" smtClean="0">
              <a:effectLst>
                <a:outerShdw blurRad="50800" dist="38100" dir="10800000" algn="r" rotWithShape="0">
                  <a:prstClr val="black">
                    <a:alpha val="40000"/>
                  </a:prstClr>
                </a:outerShdw>
              </a:effectLst>
            </a:endParaRPr>
          </a:p>
          <a:p>
            <a:pPr lvl="1" eaLnBrk="1" fontAlgn="auto" hangingPunct="1">
              <a:spcAft>
                <a:spcPts val="0"/>
              </a:spcAft>
              <a:defRPr/>
            </a:pPr>
            <a:r>
              <a:rPr lang="fr-FR" sz="2400" dirty="0" smtClean="0">
                <a:effectLst>
                  <a:outerShdw blurRad="50800" dist="38100" dir="10800000" algn="r" rotWithShape="0">
                    <a:prstClr val="black">
                      <a:alpha val="40000"/>
                    </a:prstClr>
                  </a:outerShdw>
                </a:effectLst>
              </a:rPr>
              <a:t>Comparatif de la concurrence</a:t>
            </a:r>
          </a:p>
          <a:p>
            <a:pPr lvl="1" eaLnBrk="1" fontAlgn="auto" hangingPunct="1">
              <a:spcAft>
                <a:spcPts val="0"/>
              </a:spcAft>
              <a:defRPr/>
            </a:pPr>
            <a:r>
              <a:rPr lang="fr-FR" sz="2400" dirty="0" smtClean="0">
                <a:effectLst>
                  <a:outerShdw blurRad="50800" dist="38100" dir="10800000" algn="r" rotWithShape="0">
                    <a:prstClr val="black">
                      <a:alpha val="40000"/>
                    </a:prstClr>
                  </a:outerShdw>
                </a:effectLst>
              </a:rPr>
              <a:t>Fiche « </a:t>
            </a:r>
            <a:r>
              <a:rPr lang="fr-FR" sz="2400" dirty="0" smtClean="0">
                <a:effectLst>
                  <a:outerShdw blurRad="50800" dist="38100" dir="10800000" algn="r" rotWithShape="0">
                    <a:prstClr val="black">
                      <a:alpha val="40000"/>
                    </a:prstClr>
                  </a:outerShdw>
                </a:effectLst>
                <a:hlinkClick r:id="rId6"/>
              </a:rPr>
              <a:t>Devenir Partenaire PRIVILEGE</a:t>
            </a:r>
            <a:r>
              <a:rPr lang="fr-FR" sz="2400" dirty="0" smtClean="0">
                <a:effectLst>
                  <a:outerShdw blurRad="50800" dist="38100" dir="10800000" algn="r" rotWithShape="0">
                    <a:prstClr val="black">
                      <a:alpha val="40000"/>
                    </a:prstClr>
                  </a:outerShdw>
                </a:effectLst>
              </a:rPr>
              <a:t> »</a:t>
            </a:r>
          </a:p>
          <a:p>
            <a:pPr lvl="1" eaLnBrk="1" fontAlgn="auto" hangingPunct="1">
              <a:spcAft>
                <a:spcPts val="0"/>
              </a:spcAft>
              <a:defRPr/>
            </a:pPr>
            <a:endParaRPr lang="fr-FR" sz="2400" dirty="0" smtClean="0">
              <a:effectLst>
                <a:outerShdw blurRad="50800" dist="38100" dir="10800000" algn="r" rotWithShape="0">
                  <a:prstClr val="black">
                    <a:alpha val="40000"/>
                  </a:prstClr>
                </a:outerShdw>
              </a:effectLst>
            </a:endParaRPr>
          </a:p>
          <a:p>
            <a:pPr lvl="1" algn="ctr" eaLnBrk="1" fontAlgn="auto" hangingPunct="1">
              <a:spcAft>
                <a:spcPts val="0"/>
              </a:spcAft>
              <a:buFont typeface="Courier New" pitchFamily="49" charset="0"/>
              <a:buNone/>
              <a:defRPr/>
            </a:pPr>
            <a:r>
              <a:rPr lang="fr-FR" sz="2400" dirty="0" smtClean="0">
                <a:effectLst>
                  <a:outerShdw blurRad="50800" dist="38100" dir="10800000" algn="r" rotWithShape="0">
                    <a:prstClr val="black">
                      <a:alpha val="40000"/>
                    </a:prstClr>
                  </a:outerShdw>
                </a:effectLst>
              </a:rPr>
              <a:t>Le guide est mis à jour régulièrement, </a:t>
            </a:r>
          </a:p>
          <a:p>
            <a:pPr lvl="1" algn="ctr" eaLnBrk="1" fontAlgn="auto" hangingPunct="1">
              <a:spcAft>
                <a:spcPts val="0"/>
              </a:spcAft>
              <a:buFont typeface="Courier New" pitchFamily="49" charset="0"/>
              <a:buNone/>
              <a:defRPr/>
            </a:pPr>
            <a:r>
              <a:rPr lang="fr-FR" sz="2400" dirty="0" smtClean="0">
                <a:effectLst>
                  <a:outerShdw blurRad="50800" dist="38100" dir="10800000" algn="r" rotWithShape="0">
                    <a:prstClr val="black">
                      <a:alpha val="40000"/>
                    </a:prstClr>
                  </a:outerShdw>
                </a:effectLst>
              </a:rPr>
              <a:t>nous vous informerons par mail lors des mises à jour</a:t>
            </a:r>
          </a:p>
          <a:p>
            <a:pPr lvl="1" algn="ctr" eaLnBrk="1" fontAlgn="auto" hangingPunct="1">
              <a:spcAft>
                <a:spcPts val="0"/>
              </a:spcAft>
              <a:buFont typeface="Courier New" pitchFamily="49" charset="0"/>
              <a:buNone/>
              <a:defRPr/>
            </a:pPr>
            <a:endParaRPr lang="fr-FR" sz="2400" dirty="0" smtClean="0">
              <a:effectLst>
                <a:outerShdw blurRad="50800" dist="38100" dir="10800000" algn="r" rotWithShape="0">
                  <a:prstClr val="black">
                    <a:alpha val="40000"/>
                  </a:prstClr>
                </a:outerShdw>
              </a:effectLst>
            </a:endParaRPr>
          </a:p>
          <a:p>
            <a:pPr lvl="1" algn="ctr" eaLnBrk="1" fontAlgn="auto" hangingPunct="1">
              <a:spcAft>
                <a:spcPts val="0"/>
              </a:spcAft>
              <a:buFont typeface="Courier New" pitchFamily="49" charset="0"/>
              <a:buNone/>
              <a:defRPr/>
            </a:pPr>
            <a:r>
              <a:rPr lang="fr-FR" sz="2400" dirty="0" smtClean="0">
                <a:solidFill>
                  <a:schemeClr val="bg1">
                    <a:lumMod val="50000"/>
                  </a:schemeClr>
                </a:solidFill>
                <a:latin typeface="Arial Black" pitchFamily="34" charset="0"/>
                <a:hlinkClick r:id="rId7"/>
              </a:rPr>
              <a:t>http://www.chippc.fr/revendeurs/guide-de-vente</a:t>
            </a:r>
            <a:endParaRPr lang="fr-FR" sz="2400" dirty="0" smtClean="0">
              <a:solidFill>
                <a:schemeClr val="bg1">
                  <a:lumMod val="50000"/>
                </a:schemeClr>
              </a:solidFill>
              <a:latin typeface="Arial Black" pitchFamily="34" charset="0"/>
            </a:endParaRPr>
          </a:p>
          <a:p>
            <a:pPr lvl="1" algn="ctr" eaLnBrk="1" fontAlgn="auto" hangingPunct="1">
              <a:spcAft>
                <a:spcPts val="0"/>
              </a:spcAft>
              <a:buFont typeface="Courier New" pitchFamily="49" charset="0"/>
              <a:buNone/>
              <a:defRPr/>
            </a:pPr>
            <a:endParaRPr lang="fr-FR" sz="2400" dirty="0" smtClean="0">
              <a:effectLst>
                <a:outerShdw blurRad="50800" dist="38100" dir="10800000" algn="r" rotWithShape="0">
                  <a:prstClr val="black">
                    <a:alpha val="40000"/>
                  </a:prstClr>
                </a:outerShdw>
              </a:effectLst>
            </a:endParaRPr>
          </a:p>
        </p:txBody>
      </p:sp>
      <p:sp>
        <p:nvSpPr>
          <p:cNvPr id="21507" name="Espace réservé du numéro de diapositive 4"/>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0BFFC1A7-7EA0-41D9-831C-ECC21B1DCD19}" type="slidenum">
              <a:rPr lang="fr-FR"/>
              <a:pPr fontAlgn="base">
                <a:spcBef>
                  <a:spcPct val="0"/>
                </a:spcBef>
                <a:spcAft>
                  <a:spcPct val="0"/>
                </a:spcAft>
                <a:defRPr/>
              </a:pPr>
              <a:t>17</a:t>
            </a:fld>
            <a:endParaRPr lang="fr-FR"/>
          </a:p>
        </p:txBody>
      </p:sp>
      <p:sp>
        <p:nvSpPr>
          <p:cNvPr id="7" name="Titre 3"/>
          <p:cNvSpPr txBox="1">
            <a:spLocks/>
          </p:cNvSpPr>
          <p:nvPr/>
        </p:nvSpPr>
        <p:spPr>
          <a:xfrm>
            <a:off x="-133350" y="857250"/>
            <a:ext cx="9715500" cy="785813"/>
          </a:xfrm>
          <a:prstGeom prst="rect">
            <a:avLst/>
          </a:prstGeom>
        </p:spPr>
        <p:txBody>
          <a:bodyPr anchor="ctr"/>
          <a:lstStyle/>
          <a:p>
            <a:pPr algn="ctr" fontAlgn="auto">
              <a:spcAft>
                <a:spcPts val="0"/>
              </a:spcAft>
              <a:defRPr/>
            </a:pPr>
            <a:r>
              <a:rPr lang="fr-FR" sz="2800" dirty="0">
                <a:solidFill>
                  <a:schemeClr val="bg1">
                    <a:lumMod val="50000"/>
                  </a:schemeClr>
                </a:solidFill>
                <a:latin typeface="Arial Black" pitchFamily="34" charset="0"/>
                <a:ea typeface="+mj-ea"/>
                <a:cs typeface="+mj-cs"/>
              </a:rPr>
              <a:t>Les </a:t>
            </a:r>
            <a:r>
              <a:rPr lang="fr-FR" sz="2800" dirty="0">
                <a:solidFill>
                  <a:schemeClr val="bg1">
                    <a:lumMod val="50000"/>
                  </a:schemeClr>
                </a:solidFill>
                <a:latin typeface="Arial Black" pitchFamily="34" charset="0"/>
                <a:ea typeface="+mj-ea"/>
                <a:cs typeface="+mj-cs"/>
              </a:rPr>
              <a:t>documents du </a:t>
            </a:r>
            <a:r>
              <a:rPr lang="fr-FR" sz="2800" dirty="0">
                <a:solidFill>
                  <a:schemeClr val="bg1">
                    <a:lumMod val="50000"/>
                  </a:schemeClr>
                </a:solidFill>
                <a:latin typeface="Arial Black" pitchFamily="34" charset="0"/>
                <a:ea typeface="+mj-ea"/>
                <a:cs typeface="+mj-cs"/>
              </a:rPr>
              <a:t>Guide de </a:t>
            </a:r>
            <a:r>
              <a:rPr lang="fr-FR" sz="2800" dirty="0">
                <a:solidFill>
                  <a:schemeClr val="bg1">
                    <a:lumMod val="50000"/>
                  </a:schemeClr>
                </a:solidFill>
                <a:latin typeface="Arial Black" pitchFamily="34" charset="0"/>
                <a:ea typeface="+mj-ea"/>
                <a:cs typeface="+mj-cs"/>
              </a:rPr>
              <a:t>ventes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28625" y="1000125"/>
            <a:ext cx="8229600" cy="571500"/>
          </a:xfrm>
        </p:spPr>
        <p:txBody>
          <a:bodyPr/>
          <a:lstStyle/>
          <a:p>
            <a:pPr eaLnBrk="1" hangingPunct="1"/>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t>
            </a:r>
          </a:p>
        </p:txBody>
      </p:sp>
      <p:sp>
        <p:nvSpPr>
          <p:cNvPr id="2" name="Espace réservé du numéro de diapositive 4"/>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45BC268D-2D0E-4A0A-A466-052983487886}" type="slidenum">
              <a:rPr lang="fr-FR"/>
              <a:pPr fontAlgn="base">
                <a:spcBef>
                  <a:spcPct val="0"/>
                </a:spcBef>
                <a:spcAft>
                  <a:spcPct val="0"/>
                </a:spcAft>
                <a:defRPr/>
              </a:pPr>
              <a:t>18</a:t>
            </a:fld>
            <a:endParaRPr lang="fr-FR"/>
          </a:p>
        </p:txBody>
      </p:sp>
      <p:sp>
        <p:nvSpPr>
          <p:cNvPr id="6" name="Titre 3"/>
          <p:cNvSpPr txBox="1">
            <a:spLocks/>
          </p:cNvSpPr>
          <p:nvPr/>
        </p:nvSpPr>
        <p:spPr>
          <a:xfrm>
            <a:off x="-285750" y="2857500"/>
            <a:ext cx="9715500" cy="642938"/>
          </a:xfrm>
          <a:prstGeom prst="rect">
            <a:avLst/>
          </a:prstGeom>
        </p:spPr>
        <p:txBody>
          <a:bodyPr anchor="ctr"/>
          <a:lstStyle/>
          <a:p>
            <a:pPr algn="ctr" fontAlgn="auto">
              <a:spcAft>
                <a:spcPts val="0"/>
              </a:spcAft>
              <a:defRPr/>
            </a:pPr>
            <a:r>
              <a:rPr lang="fr-FR" sz="2800" dirty="0">
                <a:solidFill>
                  <a:schemeClr val="bg1">
                    <a:lumMod val="50000"/>
                  </a:schemeClr>
                </a:solidFill>
                <a:latin typeface="Arial Black" pitchFamily="34" charset="0"/>
                <a:ea typeface="+mj-ea"/>
                <a:cs typeface="+mj-cs"/>
              </a:rPr>
              <a:t>Informations pour les Ingénieurs </a:t>
            </a:r>
            <a:r>
              <a:rPr lang="fr-FR" sz="2800" dirty="0" err="1">
                <a:solidFill>
                  <a:schemeClr val="bg1">
                    <a:lumMod val="50000"/>
                  </a:schemeClr>
                </a:solidFill>
                <a:latin typeface="Arial Black" pitchFamily="34" charset="0"/>
                <a:ea typeface="+mj-ea"/>
                <a:cs typeface="+mj-cs"/>
              </a:rPr>
              <a:t>Avant-Vente</a:t>
            </a:r>
            <a:endParaRPr lang="fr-FR" sz="2800" dirty="0">
              <a:solidFill>
                <a:schemeClr val="bg1">
                  <a:lumMod val="50000"/>
                </a:schemeClr>
              </a:solidFill>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28625" y="857250"/>
            <a:ext cx="8229600" cy="571500"/>
          </a:xfrm>
        </p:spPr>
        <p:txBody>
          <a:bodyPr/>
          <a:lstStyle/>
          <a:p>
            <a:pPr eaLnBrk="1" hangingPunct="1"/>
            <a:r>
              <a:rPr lang="fr-FR" smtClean="0"/>
              <a:t>Fonctionnalités</a:t>
            </a:r>
          </a:p>
        </p:txBody>
      </p:sp>
      <p:graphicFrame>
        <p:nvGraphicFramePr>
          <p:cNvPr id="5" name="Espace réservé du contenu 4"/>
          <p:cNvGraphicFramePr>
            <a:graphicFrameLocks noGrp="1"/>
          </p:cNvGraphicFramePr>
          <p:nvPr>
            <p:ph idx="1"/>
          </p:nvPr>
        </p:nvGraphicFramePr>
        <p:xfrm>
          <a:off x="214313" y="1357313"/>
          <a:ext cx="8786874" cy="5095240"/>
        </p:xfrm>
        <a:graphic>
          <a:graphicData uri="http://schemas.openxmlformats.org/drawingml/2006/table">
            <a:tbl>
              <a:tblPr firstRow="1" bandRow="1">
                <a:tableStyleId>{5C22544A-7EE6-4342-B048-85BDC9FD1C3A}</a:tableStyleId>
              </a:tblPr>
              <a:tblGrid>
                <a:gridCol w="3143272"/>
                <a:gridCol w="1643074"/>
                <a:gridCol w="1857388"/>
                <a:gridCol w="2143140"/>
              </a:tblGrid>
              <a:tr h="370840">
                <a:tc>
                  <a:txBody>
                    <a:bodyPr/>
                    <a:lstStyle/>
                    <a:p>
                      <a:r>
                        <a:rPr lang="fr-FR" sz="1400" dirty="0" smtClean="0"/>
                        <a:t>Fonctionnalité</a:t>
                      </a:r>
                      <a:endParaRPr lang="fr-FR" sz="1400" dirty="0"/>
                    </a:p>
                  </a:txBody>
                  <a:tcPr/>
                </a:tc>
                <a:tc>
                  <a:txBody>
                    <a:bodyPr/>
                    <a:lstStyle/>
                    <a:p>
                      <a:r>
                        <a:rPr lang="fr-FR" sz="1400" dirty="0" smtClean="0"/>
                        <a:t>Win CE6</a:t>
                      </a:r>
                      <a:endParaRPr lang="fr-FR" sz="1400" dirty="0"/>
                    </a:p>
                  </a:txBody>
                  <a:tcPr/>
                </a:tc>
                <a:tc>
                  <a:txBody>
                    <a:bodyPr/>
                    <a:lstStyle/>
                    <a:p>
                      <a:r>
                        <a:rPr lang="fr-FR" sz="1400" dirty="0" err="1" smtClean="0"/>
                        <a:t>ThinX</a:t>
                      </a:r>
                      <a:r>
                        <a:rPr lang="fr-FR" sz="1400" baseline="0" dirty="0" smtClean="0"/>
                        <a:t> OS (Linux)</a:t>
                      </a:r>
                      <a:endParaRPr lang="fr-FR" sz="1400" dirty="0"/>
                    </a:p>
                  </a:txBody>
                  <a:tcPr/>
                </a:tc>
                <a:tc>
                  <a:txBody>
                    <a:bodyPr/>
                    <a:lstStyle/>
                    <a:p>
                      <a:r>
                        <a:rPr lang="fr-FR" sz="1400" dirty="0" smtClean="0"/>
                        <a:t>Win</a:t>
                      </a:r>
                      <a:r>
                        <a:rPr lang="fr-FR" sz="1400" baseline="0" dirty="0" smtClean="0"/>
                        <a:t> Embedded </a:t>
                      </a:r>
                      <a:r>
                        <a:rPr lang="fr-FR" sz="1400" dirty="0" smtClean="0"/>
                        <a:t>2009</a:t>
                      </a:r>
                      <a:r>
                        <a:rPr lang="fr-FR" sz="1400" baseline="0" dirty="0" smtClean="0"/>
                        <a:t> / </a:t>
                      </a:r>
                      <a:r>
                        <a:rPr lang="fr-FR" sz="1400" baseline="0" dirty="0" err="1" smtClean="0"/>
                        <a:t>Xpe</a:t>
                      </a:r>
                      <a:endParaRPr lang="fr-FR" sz="1400" dirty="0"/>
                    </a:p>
                  </a:txBody>
                  <a:tcPr/>
                </a:tc>
              </a:tr>
              <a:tr h="370840">
                <a:tc>
                  <a:txBody>
                    <a:bodyPr/>
                    <a:lstStyle/>
                    <a:p>
                      <a:r>
                        <a:rPr lang="fr-FR" sz="1400" dirty="0" smtClean="0"/>
                        <a:t>Management Xcalibur Centralisé intégré dans l’Active Directory</a:t>
                      </a:r>
                      <a:endParaRPr lang="fr-FR" sz="1400" dirty="0"/>
                    </a:p>
                  </a:txBody>
                  <a:tcPr/>
                </a:tc>
                <a:tc>
                  <a:txBody>
                    <a:bodyPr/>
                    <a:lstStyle/>
                    <a:p>
                      <a:pPr marL="361950" indent="0"/>
                      <a:endParaRPr lang="fr-FR" sz="1000" dirty="0"/>
                    </a:p>
                  </a:txBody>
                  <a:tcPr/>
                </a:tc>
                <a:tc>
                  <a:txBody>
                    <a:bodyPr/>
                    <a:lstStyle/>
                    <a:p>
                      <a:endParaRPr lang="fr-FR" sz="1000" dirty="0"/>
                    </a:p>
                  </a:txBody>
                  <a:tcPr/>
                </a:tc>
                <a:tc>
                  <a:txBody>
                    <a:bodyPr/>
                    <a:lstStyle/>
                    <a:p>
                      <a:pPr marL="361950" indent="0"/>
                      <a:r>
                        <a:rPr lang="fr-FR" sz="1000" dirty="0" smtClean="0"/>
                        <a:t>Usage </a:t>
                      </a:r>
                      <a:r>
                        <a:rPr lang="fr-FR" sz="1000" baseline="0" dirty="0" smtClean="0"/>
                        <a:t>d’image préconfigurée</a:t>
                      </a:r>
                    </a:p>
                    <a:p>
                      <a:pPr marL="361950" indent="0"/>
                      <a:r>
                        <a:rPr lang="fr-FR" sz="1000" baseline="0" dirty="0" smtClean="0"/>
                        <a:t>+ paramétrage Xcalibur</a:t>
                      </a:r>
                      <a:endParaRPr lang="fr-FR" sz="1000" dirty="0"/>
                    </a:p>
                  </a:txBody>
                  <a:tcPr/>
                </a:tc>
              </a:tr>
              <a:tr h="370840">
                <a:tc>
                  <a:txBody>
                    <a:bodyPr/>
                    <a:lstStyle/>
                    <a:p>
                      <a:r>
                        <a:rPr lang="fr-FR" sz="1400" dirty="0" smtClean="0"/>
                        <a:t>Citrix XenApp</a:t>
                      </a:r>
                      <a:r>
                        <a:rPr lang="fr-FR" sz="1400" baseline="0" dirty="0" smtClean="0"/>
                        <a:t> / XenDesktop</a:t>
                      </a:r>
                      <a:endParaRPr lang="fr-FR" sz="1400" dirty="0"/>
                    </a:p>
                  </a:txBody>
                  <a:tcPr/>
                </a:tc>
                <a:tc>
                  <a:txBody>
                    <a:bodyPr/>
                    <a:lstStyle/>
                    <a:p>
                      <a:endParaRPr lang="fr-FR" sz="1000" dirty="0"/>
                    </a:p>
                  </a:txBody>
                  <a:tcPr/>
                </a:tc>
                <a:tc>
                  <a:txBody>
                    <a:bodyPr/>
                    <a:lstStyle/>
                    <a:p>
                      <a:endParaRPr lang="fr-FR" sz="1000"/>
                    </a:p>
                  </a:txBody>
                  <a:tcPr/>
                </a:tc>
                <a:tc>
                  <a:txBody>
                    <a:bodyPr/>
                    <a:lstStyle/>
                    <a:p>
                      <a:endParaRPr lang="fr-FR" sz="1000" dirty="0"/>
                    </a:p>
                  </a:txBody>
                  <a:tcPr/>
                </a:tc>
              </a:tr>
              <a:tr h="370840">
                <a:tc>
                  <a:txBody>
                    <a:bodyPr/>
                    <a:lstStyle/>
                    <a:p>
                      <a:r>
                        <a:rPr lang="fr-FR" sz="1400" dirty="0" smtClean="0"/>
                        <a:t>TSE</a:t>
                      </a:r>
                      <a:r>
                        <a:rPr lang="fr-FR" sz="1400" baseline="0" dirty="0" smtClean="0"/>
                        <a:t> RDP</a:t>
                      </a:r>
                      <a:endParaRPr lang="fr-FR" sz="1400" dirty="0"/>
                    </a:p>
                  </a:txBody>
                  <a:tcPr/>
                </a:tc>
                <a:tc>
                  <a:txBody>
                    <a:bodyPr/>
                    <a:lstStyle/>
                    <a:p>
                      <a:endParaRPr lang="fr-FR" sz="1000" dirty="0"/>
                    </a:p>
                  </a:txBody>
                  <a:tcPr/>
                </a:tc>
                <a:tc>
                  <a:txBody>
                    <a:bodyPr/>
                    <a:lstStyle/>
                    <a:p>
                      <a:endParaRPr lang="fr-FR" sz="1000"/>
                    </a:p>
                  </a:txBody>
                  <a:tcPr/>
                </a:tc>
                <a:tc>
                  <a:txBody>
                    <a:bodyPr/>
                    <a:lstStyle/>
                    <a:p>
                      <a:pPr marL="361950" indent="0"/>
                      <a:r>
                        <a:rPr lang="fr-FR" sz="1000" dirty="0" smtClean="0"/>
                        <a:t>Support TS Gateway</a:t>
                      </a:r>
                      <a:endParaRPr lang="fr-FR" sz="1000" dirty="0"/>
                    </a:p>
                  </a:txBody>
                  <a:tcPr/>
                </a:tc>
              </a:tr>
              <a:tr h="370840">
                <a:tc>
                  <a:txBody>
                    <a:bodyPr/>
                    <a:lstStyle/>
                    <a:p>
                      <a:r>
                        <a:rPr lang="fr-FR" sz="1400" dirty="0" err="1" smtClean="0"/>
                        <a:t>VMWare</a:t>
                      </a:r>
                      <a:r>
                        <a:rPr lang="fr-FR" sz="1400" dirty="0" smtClean="0"/>
                        <a:t> View</a:t>
                      </a:r>
                    </a:p>
                  </a:txBody>
                  <a:tcPr/>
                </a:tc>
                <a:tc>
                  <a:txBody>
                    <a:bodyPr/>
                    <a:lstStyle/>
                    <a:p>
                      <a:endParaRPr lang="fr-FR" sz="1000" dirty="0"/>
                    </a:p>
                  </a:txBody>
                  <a:tcPr/>
                </a:tc>
                <a:tc>
                  <a:txBody>
                    <a:bodyPr/>
                    <a:lstStyle/>
                    <a:p>
                      <a:endParaRPr lang="fr-FR" sz="1000"/>
                    </a:p>
                  </a:txBody>
                  <a:tcPr/>
                </a:tc>
                <a:tc>
                  <a:txBody>
                    <a:bodyPr/>
                    <a:lstStyle/>
                    <a:p>
                      <a:pPr marL="361950" indent="0"/>
                      <a:endParaRPr lang="fr-FR" sz="1000" dirty="0"/>
                    </a:p>
                  </a:txBody>
                  <a:tcPr/>
                </a:tc>
              </a:tr>
              <a:tr h="370840">
                <a:tc>
                  <a:txBody>
                    <a:bodyPr/>
                    <a:lstStyle/>
                    <a:p>
                      <a:r>
                        <a:rPr lang="fr-FR" sz="1400" dirty="0" smtClean="0"/>
                        <a:t>Emulateur AS 400 / Unix</a:t>
                      </a:r>
                      <a:endParaRPr lang="fr-FR" sz="1400" dirty="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tr>
              <a:tr h="370840">
                <a:tc>
                  <a:txBody>
                    <a:bodyPr/>
                    <a:lstStyle/>
                    <a:p>
                      <a:r>
                        <a:rPr lang="fr-FR" sz="1400" dirty="0" smtClean="0"/>
                        <a:t>Navigateur Web Light</a:t>
                      </a:r>
                      <a:endParaRPr lang="fr-FR" sz="1400" dirty="0"/>
                    </a:p>
                  </a:txBody>
                  <a:tcPr/>
                </a:tc>
                <a:tc>
                  <a:txBody>
                    <a:bodyPr/>
                    <a:lstStyle/>
                    <a:p>
                      <a:pPr marL="361950" indent="0"/>
                      <a:r>
                        <a:rPr lang="fr-FR" sz="1000" dirty="0" smtClean="0"/>
                        <a:t>Usage intranet et web interface</a:t>
                      </a:r>
                      <a:endParaRPr lang="fr-FR" sz="1000" dirty="0"/>
                    </a:p>
                  </a:txBody>
                  <a:tcPr/>
                </a:tc>
                <a:tc>
                  <a:txBody>
                    <a:bodyPr/>
                    <a:lstStyle/>
                    <a:p>
                      <a:endParaRPr lang="fr-FR" sz="1000" dirty="0"/>
                    </a:p>
                  </a:txBody>
                  <a:tcPr/>
                </a:tc>
                <a:tc>
                  <a:txBody>
                    <a:bodyPr/>
                    <a:lstStyle/>
                    <a:p>
                      <a:endParaRPr lang="fr-FR" sz="1000" dirty="0"/>
                    </a:p>
                  </a:txBody>
                  <a:tcPr/>
                </a:tc>
              </a:tr>
              <a:tr h="370840">
                <a:tc>
                  <a:txBody>
                    <a:bodyPr/>
                    <a:lstStyle/>
                    <a:p>
                      <a:r>
                        <a:rPr lang="fr-FR" sz="1400" dirty="0" smtClean="0"/>
                        <a:t>Navigateur</a:t>
                      </a:r>
                      <a:r>
                        <a:rPr lang="fr-FR" sz="1400" baseline="0" dirty="0" smtClean="0"/>
                        <a:t> Web Complet (Flash / Java)</a:t>
                      </a:r>
                    </a:p>
                    <a:p>
                      <a:r>
                        <a:rPr lang="fr-FR" sz="1400" baseline="0" dirty="0" smtClean="0"/>
                        <a:t>Applications locales</a:t>
                      </a:r>
                      <a:endParaRPr lang="fr-FR" sz="1400" dirty="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tr>
              <a:tr h="370840">
                <a:tc>
                  <a:txBody>
                    <a:bodyPr/>
                    <a:lstStyle/>
                    <a:p>
                      <a:r>
                        <a:rPr lang="fr-FR" sz="1400" dirty="0" smtClean="0"/>
                        <a:t>Support</a:t>
                      </a:r>
                      <a:r>
                        <a:rPr lang="fr-FR" sz="1400" baseline="0" dirty="0" smtClean="0"/>
                        <a:t> Dual </a:t>
                      </a:r>
                      <a:r>
                        <a:rPr lang="fr-FR" sz="1400" baseline="0" dirty="0" err="1" smtClean="0"/>
                        <a:t>Screen</a:t>
                      </a:r>
                      <a:endParaRPr lang="fr-FR" sz="1400" dirty="0"/>
                    </a:p>
                  </a:txBody>
                  <a:tcPr/>
                </a:tc>
                <a:tc>
                  <a:txBody>
                    <a:bodyPr/>
                    <a:lstStyle/>
                    <a:p>
                      <a:pPr marL="271463" indent="0"/>
                      <a:r>
                        <a:rPr lang="fr-FR" sz="1000" baseline="0" dirty="0" smtClean="0"/>
                        <a:t>  Xtreme PC 6600</a:t>
                      </a:r>
                      <a:endParaRPr lang="fr-FR" sz="1000" dirty="0"/>
                    </a:p>
                  </a:txBody>
                  <a:tcPr/>
                </a:tc>
                <a:tc>
                  <a:txBody>
                    <a:bodyPr/>
                    <a:lstStyle/>
                    <a:p>
                      <a:endParaRPr lang="fr-FR" sz="1000" dirty="0"/>
                    </a:p>
                  </a:txBody>
                  <a:tcPr/>
                </a:tc>
                <a:tc>
                  <a:txBody>
                    <a:bodyPr/>
                    <a:lstStyle/>
                    <a:p>
                      <a:pPr marL="271463" indent="0"/>
                      <a:r>
                        <a:rPr lang="fr-FR" sz="1000" dirty="0" smtClean="0"/>
                        <a:t>  EX PC 4741</a:t>
                      </a:r>
                      <a:endParaRPr lang="fr-FR" sz="1000" dirty="0"/>
                    </a:p>
                  </a:txBody>
                  <a:tcPr/>
                </a:tc>
              </a:tr>
              <a:tr h="370840">
                <a:tc>
                  <a:txBody>
                    <a:bodyPr/>
                    <a:lstStyle/>
                    <a:p>
                      <a:r>
                        <a:rPr lang="fr-FR" sz="1400" dirty="0" smtClean="0"/>
                        <a:t>VNC</a:t>
                      </a:r>
                      <a:r>
                        <a:rPr lang="fr-FR" sz="1400" baseline="0" dirty="0" smtClean="0"/>
                        <a:t> (accès distant)</a:t>
                      </a:r>
                      <a:endParaRPr lang="fr-FR" sz="1400" dirty="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tr>
              <a:tr h="370840">
                <a:tc>
                  <a:txBody>
                    <a:bodyPr/>
                    <a:lstStyle/>
                    <a:p>
                      <a:r>
                        <a:rPr lang="fr-FR" sz="1400" dirty="0" err="1" smtClean="0"/>
                        <a:t>PoE</a:t>
                      </a:r>
                      <a:r>
                        <a:rPr lang="fr-FR" sz="1400" dirty="0" smtClean="0"/>
                        <a:t> (Power over Ethernet)</a:t>
                      </a:r>
                      <a:endParaRPr lang="fr-FR" sz="1400" dirty="0"/>
                    </a:p>
                  </a:txBody>
                  <a:tcPr/>
                </a:tc>
                <a:tc>
                  <a:txBody>
                    <a:bodyPr/>
                    <a:lstStyle/>
                    <a:p>
                      <a:pPr marL="271463" indent="0"/>
                      <a:r>
                        <a:rPr lang="fr-FR" sz="1000" dirty="0" smtClean="0"/>
                        <a:t> Jack</a:t>
                      </a:r>
                      <a:r>
                        <a:rPr lang="fr-FR" sz="1000" baseline="0" dirty="0" smtClean="0"/>
                        <a:t> PC uniquement</a:t>
                      </a:r>
                      <a:endParaRPr lang="fr-FR" sz="1000" dirty="0"/>
                    </a:p>
                  </a:txBody>
                  <a:tcPr/>
                </a:tc>
                <a:tc>
                  <a:txBody>
                    <a:bodyPr/>
                    <a:lstStyle/>
                    <a:p>
                      <a:pPr marL="271463" indent="0"/>
                      <a:r>
                        <a:rPr lang="fr-FR" sz="1000" dirty="0" smtClean="0"/>
                        <a:t> Jack</a:t>
                      </a:r>
                      <a:r>
                        <a:rPr lang="fr-FR" sz="1000" baseline="0" dirty="0" smtClean="0"/>
                        <a:t> PC uniquement</a:t>
                      </a:r>
                      <a:endParaRPr lang="fr-FR" sz="1000" dirty="0"/>
                    </a:p>
                  </a:txBody>
                  <a:tcPr/>
                </a:tc>
                <a:tc>
                  <a:txBody>
                    <a:bodyPr/>
                    <a:lstStyle/>
                    <a:p>
                      <a:endParaRPr lang="fr-FR" sz="1000" dirty="0"/>
                    </a:p>
                  </a:txBody>
                  <a:tcPr/>
                </a:tc>
              </a:tr>
              <a:tr h="370840">
                <a:tc>
                  <a:txBody>
                    <a:bodyPr/>
                    <a:lstStyle/>
                    <a:p>
                      <a:r>
                        <a:rPr lang="fr-FR" sz="1400" dirty="0" smtClean="0"/>
                        <a:t>Accélération multimédia hardware</a:t>
                      </a:r>
                      <a:r>
                        <a:rPr lang="fr-FR" sz="1400" baseline="0" dirty="0" smtClean="0"/>
                        <a:t> et redirection totale des ports USB</a:t>
                      </a:r>
                      <a:endParaRPr lang="fr-FR" sz="1400" dirty="0"/>
                    </a:p>
                  </a:txBody>
                  <a:tcPr/>
                </a:tc>
                <a:tc>
                  <a:txBody>
                    <a:bodyPr/>
                    <a:lstStyle/>
                    <a:p>
                      <a:pPr marL="271463" indent="0"/>
                      <a:r>
                        <a:rPr lang="fr-FR" sz="1000" dirty="0" smtClean="0"/>
                        <a:t>- Clés </a:t>
                      </a:r>
                      <a:r>
                        <a:rPr lang="fr-FR" sz="1000" dirty="0" smtClean="0"/>
                        <a:t>USB </a:t>
                      </a:r>
                      <a:r>
                        <a:rPr lang="fr-FR" sz="1000" dirty="0" smtClean="0"/>
                        <a:t>pour tous</a:t>
                      </a:r>
                      <a:br>
                        <a:rPr lang="fr-FR" sz="1000" dirty="0" smtClean="0"/>
                      </a:br>
                      <a:r>
                        <a:rPr lang="fr-FR" sz="1000" dirty="0" smtClean="0"/>
                        <a:t>- HDX </a:t>
                      </a:r>
                      <a:r>
                        <a:rPr lang="fr-FR" sz="1000" dirty="0" err="1" smtClean="0"/>
                        <a:t>Multimedia</a:t>
                      </a:r>
                      <a:r>
                        <a:rPr lang="fr-FR" sz="1000" dirty="0" smtClean="0"/>
                        <a:t> pour</a:t>
                      </a:r>
                      <a:r>
                        <a:rPr lang="fr-FR" sz="1000" baseline="0" dirty="0" smtClean="0"/>
                        <a:t> les gammes 2xxx</a:t>
                      </a:r>
                      <a:endParaRPr lang="fr-FR" sz="1000" dirty="0"/>
                    </a:p>
                  </a:txBody>
                  <a:tcPr/>
                </a:tc>
                <a:tc>
                  <a:txBody>
                    <a:bodyPr/>
                    <a:lstStyle/>
                    <a:p>
                      <a:pPr marL="271463" indent="0"/>
                      <a:r>
                        <a:rPr lang="fr-FR" sz="1000" baseline="0" dirty="0" smtClean="0"/>
                        <a:t> ICA: redirection totale</a:t>
                      </a:r>
                    </a:p>
                    <a:p>
                      <a:pPr marL="271463" marR="0" indent="0" algn="l" defTabSz="914400" rtl="0" eaLnBrk="1" fontAlgn="auto" latinLnBrk="0" hangingPunct="1">
                        <a:lnSpc>
                          <a:spcPct val="100000"/>
                        </a:lnSpc>
                        <a:spcBef>
                          <a:spcPts val="0"/>
                        </a:spcBef>
                        <a:spcAft>
                          <a:spcPts val="0"/>
                        </a:spcAft>
                        <a:buClrTx/>
                        <a:buSzTx/>
                        <a:buFontTx/>
                        <a:buNone/>
                        <a:tabLst/>
                        <a:defRPr/>
                      </a:pPr>
                      <a:r>
                        <a:rPr lang="fr-FR" sz="1000" dirty="0" smtClean="0"/>
                        <a:t> RDP/</a:t>
                      </a:r>
                      <a:r>
                        <a:rPr lang="fr-FR" sz="1000" dirty="0" err="1" smtClean="0"/>
                        <a:t>VMWare</a:t>
                      </a:r>
                      <a:r>
                        <a:rPr lang="fr-FR" sz="1000" dirty="0" smtClean="0"/>
                        <a:t>:</a:t>
                      </a:r>
                      <a:r>
                        <a:rPr lang="fr-FR" sz="1000" baseline="0" dirty="0" smtClean="0"/>
                        <a:t> clé USB</a:t>
                      </a:r>
                    </a:p>
                  </a:txBody>
                  <a:tcPr/>
                </a:tc>
                <a:tc>
                  <a:txBody>
                    <a:bodyPr/>
                    <a:lstStyle/>
                    <a:p>
                      <a:pPr marL="271463" indent="0"/>
                      <a:r>
                        <a:rPr lang="fr-FR" sz="1000" baseline="0" dirty="0" smtClean="0"/>
                        <a:t>ICA / VMware: redirection totale</a:t>
                      </a:r>
                    </a:p>
                    <a:p>
                      <a:pPr marL="271463" indent="0"/>
                      <a:r>
                        <a:rPr lang="fr-FR" sz="1000" dirty="0" smtClean="0"/>
                        <a:t>RDP:</a:t>
                      </a:r>
                      <a:r>
                        <a:rPr lang="fr-FR" sz="1000" baseline="0" dirty="0" smtClean="0"/>
                        <a:t> Clé USB uniquement</a:t>
                      </a:r>
                      <a:endParaRPr lang="fr-FR" sz="1000" dirty="0"/>
                    </a:p>
                  </a:txBody>
                  <a:tcPr/>
                </a:tc>
              </a:tr>
            </a:tbl>
          </a:graphicData>
        </a:graphic>
      </p:graphicFrame>
      <p:pic>
        <p:nvPicPr>
          <p:cNvPr id="23622"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1892300"/>
            <a:ext cx="428625" cy="428625"/>
          </a:xfrm>
          <a:prstGeom prst="rect">
            <a:avLst/>
          </a:prstGeom>
          <a:noFill/>
          <a:ln w="9525">
            <a:noFill/>
            <a:miter lim="800000"/>
            <a:headEnd/>
            <a:tailEnd/>
          </a:ln>
        </p:spPr>
      </p:pic>
      <p:pic>
        <p:nvPicPr>
          <p:cNvPr id="23623"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1892300"/>
            <a:ext cx="428625" cy="428625"/>
          </a:xfrm>
          <a:prstGeom prst="rect">
            <a:avLst/>
          </a:prstGeom>
          <a:noFill/>
          <a:ln w="9525">
            <a:noFill/>
            <a:miter lim="800000"/>
            <a:headEnd/>
            <a:tailEnd/>
          </a:ln>
        </p:spPr>
      </p:pic>
      <p:pic>
        <p:nvPicPr>
          <p:cNvPr id="2362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1892300"/>
            <a:ext cx="428625" cy="428625"/>
          </a:xfrm>
          <a:prstGeom prst="rect">
            <a:avLst/>
          </a:prstGeom>
          <a:noFill/>
          <a:ln w="9525">
            <a:noFill/>
            <a:miter lim="800000"/>
            <a:headEnd/>
            <a:tailEnd/>
          </a:ln>
        </p:spPr>
      </p:pic>
      <p:pic>
        <p:nvPicPr>
          <p:cNvPr id="2362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2392363"/>
            <a:ext cx="428625" cy="428625"/>
          </a:xfrm>
          <a:prstGeom prst="rect">
            <a:avLst/>
          </a:prstGeom>
          <a:noFill/>
          <a:ln w="9525">
            <a:noFill/>
            <a:miter lim="800000"/>
            <a:headEnd/>
            <a:tailEnd/>
          </a:ln>
        </p:spPr>
      </p:pic>
      <p:pic>
        <p:nvPicPr>
          <p:cNvPr id="2362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3800" y="2420938"/>
            <a:ext cx="428625" cy="428625"/>
          </a:xfrm>
          <a:prstGeom prst="rect">
            <a:avLst/>
          </a:prstGeom>
          <a:noFill/>
          <a:ln w="9525">
            <a:noFill/>
            <a:miter lim="800000"/>
            <a:headEnd/>
            <a:tailEnd/>
          </a:ln>
        </p:spPr>
      </p:pic>
      <p:pic>
        <p:nvPicPr>
          <p:cNvPr id="23627"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2392363"/>
            <a:ext cx="428625" cy="428625"/>
          </a:xfrm>
          <a:prstGeom prst="rect">
            <a:avLst/>
          </a:prstGeom>
          <a:noFill/>
          <a:ln w="9525">
            <a:noFill/>
            <a:miter lim="800000"/>
            <a:headEnd/>
            <a:tailEnd/>
          </a:ln>
        </p:spPr>
      </p:pic>
      <p:pic>
        <p:nvPicPr>
          <p:cNvPr id="2362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2749550"/>
            <a:ext cx="428625" cy="428625"/>
          </a:xfrm>
          <a:prstGeom prst="rect">
            <a:avLst/>
          </a:prstGeom>
          <a:noFill/>
          <a:ln w="9525">
            <a:noFill/>
            <a:miter lim="800000"/>
            <a:headEnd/>
            <a:tailEnd/>
          </a:ln>
        </p:spPr>
      </p:pic>
      <p:pic>
        <p:nvPicPr>
          <p:cNvPr id="23629"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2749550"/>
            <a:ext cx="428625" cy="428625"/>
          </a:xfrm>
          <a:prstGeom prst="rect">
            <a:avLst/>
          </a:prstGeom>
          <a:noFill/>
          <a:ln w="9525">
            <a:noFill/>
            <a:miter lim="800000"/>
            <a:headEnd/>
            <a:tailEnd/>
          </a:ln>
        </p:spPr>
      </p:pic>
      <p:pic>
        <p:nvPicPr>
          <p:cNvPr id="2363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2749550"/>
            <a:ext cx="428625" cy="428625"/>
          </a:xfrm>
          <a:prstGeom prst="rect">
            <a:avLst/>
          </a:prstGeom>
          <a:noFill/>
          <a:ln w="9525">
            <a:noFill/>
            <a:miter lim="800000"/>
            <a:headEnd/>
            <a:tailEnd/>
          </a:ln>
        </p:spPr>
      </p:pic>
      <p:pic>
        <p:nvPicPr>
          <p:cNvPr id="23631"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3106738"/>
            <a:ext cx="428625" cy="428625"/>
          </a:xfrm>
          <a:prstGeom prst="rect">
            <a:avLst/>
          </a:prstGeom>
          <a:noFill/>
          <a:ln w="9525">
            <a:noFill/>
            <a:miter lim="800000"/>
            <a:headEnd/>
            <a:tailEnd/>
          </a:ln>
        </p:spPr>
      </p:pic>
      <p:pic>
        <p:nvPicPr>
          <p:cNvPr id="23632"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3106738"/>
            <a:ext cx="428625" cy="428625"/>
          </a:xfrm>
          <a:prstGeom prst="rect">
            <a:avLst/>
          </a:prstGeom>
          <a:noFill/>
          <a:ln w="9525">
            <a:noFill/>
            <a:miter lim="800000"/>
            <a:headEnd/>
            <a:tailEnd/>
          </a:ln>
        </p:spPr>
      </p:pic>
      <p:pic>
        <p:nvPicPr>
          <p:cNvPr id="23633"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3106738"/>
            <a:ext cx="428625" cy="428625"/>
          </a:xfrm>
          <a:prstGeom prst="rect">
            <a:avLst/>
          </a:prstGeom>
          <a:noFill/>
          <a:ln w="9525">
            <a:noFill/>
            <a:miter lim="800000"/>
            <a:headEnd/>
            <a:tailEnd/>
          </a:ln>
        </p:spPr>
      </p:pic>
      <p:pic>
        <p:nvPicPr>
          <p:cNvPr id="2363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3463925"/>
            <a:ext cx="428625" cy="428625"/>
          </a:xfrm>
          <a:prstGeom prst="rect">
            <a:avLst/>
          </a:prstGeom>
          <a:noFill/>
          <a:ln w="9525">
            <a:noFill/>
            <a:miter lim="800000"/>
            <a:headEnd/>
            <a:tailEnd/>
          </a:ln>
        </p:spPr>
      </p:pic>
      <p:pic>
        <p:nvPicPr>
          <p:cNvPr id="2363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3463925"/>
            <a:ext cx="428625" cy="428625"/>
          </a:xfrm>
          <a:prstGeom prst="rect">
            <a:avLst/>
          </a:prstGeom>
          <a:noFill/>
          <a:ln w="9525">
            <a:noFill/>
            <a:miter lim="800000"/>
            <a:headEnd/>
            <a:tailEnd/>
          </a:ln>
        </p:spPr>
      </p:pic>
      <p:pic>
        <p:nvPicPr>
          <p:cNvPr id="2363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3463925"/>
            <a:ext cx="428625" cy="428625"/>
          </a:xfrm>
          <a:prstGeom prst="rect">
            <a:avLst/>
          </a:prstGeom>
          <a:noFill/>
          <a:ln w="9525">
            <a:noFill/>
            <a:miter lim="800000"/>
            <a:headEnd/>
            <a:tailEnd/>
          </a:ln>
        </p:spPr>
      </p:pic>
      <p:pic>
        <p:nvPicPr>
          <p:cNvPr id="23637"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3892550"/>
            <a:ext cx="428625" cy="428625"/>
          </a:xfrm>
          <a:prstGeom prst="rect">
            <a:avLst/>
          </a:prstGeom>
          <a:noFill/>
          <a:ln w="9525">
            <a:noFill/>
            <a:miter lim="800000"/>
            <a:headEnd/>
            <a:tailEnd/>
          </a:ln>
        </p:spPr>
      </p:pic>
      <p:pic>
        <p:nvPicPr>
          <p:cNvPr id="2363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4786313"/>
            <a:ext cx="428625" cy="428625"/>
          </a:xfrm>
          <a:prstGeom prst="rect">
            <a:avLst/>
          </a:prstGeom>
          <a:noFill/>
          <a:ln w="9525">
            <a:noFill/>
            <a:miter lim="800000"/>
            <a:headEnd/>
            <a:tailEnd/>
          </a:ln>
        </p:spPr>
      </p:pic>
      <p:pic>
        <p:nvPicPr>
          <p:cNvPr id="23639"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4786313"/>
            <a:ext cx="428625" cy="428625"/>
          </a:xfrm>
          <a:prstGeom prst="rect">
            <a:avLst/>
          </a:prstGeom>
          <a:noFill/>
          <a:ln w="9525">
            <a:noFill/>
            <a:miter lim="800000"/>
            <a:headEnd/>
            <a:tailEnd/>
          </a:ln>
        </p:spPr>
      </p:pic>
      <p:pic>
        <p:nvPicPr>
          <p:cNvPr id="2364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5143500"/>
            <a:ext cx="428625" cy="428625"/>
          </a:xfrm>
          <a:prstGeom prst="rect">
            <a:avLst/>
          </a:prstGeom>
          <a:noFill/>
          <a:ln w="9525">
            <a:noFill/>
            <a:miter lim="800000"/>
            <a:headEnd/>
            <a:tailEnd/>
          </a:ln>
        </p:spPr>
      </p:pic>
      <p:pic>
        <p:nvPicPr>
          <p:cNvPr id="23641"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5143500"/>
            <a:ext cx="428625" cy="428625"/>
          </a:xfrm>
          <a:prstGeom prst="rect">
            <a:avLst/>
          </a:prstGeom>
          <a:noFill/>
          <a:ln w="9525">
            <a:noFill/>
            <a:miter lim="800000"/>
            <a:headEnd/>
            <a:tailEnd/>
          </a:ln>
        </p:spPr>
      </p:pic>
      <p:pic>
        <p:nvPicPr>
          <p:cNvPr id="23642"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5143500"/>
            <a:ext cx="428625" cy="428625"/>
          </a:xfrm>
          <a:prstGeom prst="rect">
            <a:avLst/>
          </a:prstGeom>
          <a:noFill/>
          <a:ln w="9525">
            <a:noFill/>
            <a:miter lim="800000"/>
            <a:headEnd/>
            <a:tailEnd/>
          </a:ln>
        </p:spPr>
      </p:pic>
      <p:pic>
        <p:nvPicPr>
          <p:cNvPr id="23643"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3357563" y="5500688"/>
            <a:ext cx="428625" cy="428625"/>
          </a:xfrm>
          <a:prstGeom prst="rect">
            <a:avLst/>
          </a:prstGeom>
          <a:noFill/>
          <a:ln w="9525">
            <a:noFill/>
            <a:miter lim="800000"/>
            <a:headEnd/>
            <a:tailEnd/>
          </a:ln>
        </p:spPr>
      </p:pic>
      <p:pic>
        <p:nvPicPr>
          <p:cNvPr id="2364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5500688"/>
            <a:ext cx="428625" cy="428625"/>
          </a:xfrm>
          <a:prstGeom prst="rect">
            <a:avLst/>
          </a:prstGeom>
          <a:noFill/>
          <a:ln w="9525">
            <a:noFill/>
            <a:miter lim="800000"/>
            <a:headEnd/>
            <a:tailEnd/>
          </a:ln>
        </p:spPr>
      </p:pic>
      <p:pic>
        <p:nvPicPr>
          <p:cNvPr id="2364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5500688"/>
            <a:ext cx="428625" cy="428625"/>
          </a:xfrm>
          <a:prstGeom prst="rect">
            <a:avLst/>
          </a:prstGeom>
          <a:noFill/>
          <a:ln w="9525">
            <a:noFill/>
            <a:miter lim="800000"/>
            <a:headEnd/>
            <a:tailEnd/>
          </a:ln>
        </p:spPr>
      </p:pic>
      <p:pic>
        <p:nvPicPr>
          <p:cNvPr id="2364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0625" y="5857875"/>
            <a:ext cx="428625" cy="428625"/>
          </a:xfrm>
          <a:prstGeom prst="rect">
            <a:avLst/>
          </a:prstGeom>
          <a:noFill/>
          <a:ln w="9525">
            <a:noFill/>
            <a:miter lim="800000"/>
            <a:headEnd/>
            <a:tailEnd/>
          </a:ln>
        </p:spPr>
      </p:pic>
      <p:pic>
        <p:nvPicPr>
          <p:cNvPr id="23647"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5857875"/>
            <a:ext cx="428625" cy="428625"/>
          </a:xfrm>
          <a:prstGeom prst="rect">
            <a:avLst/>
          </a:prstGeom>
          <a:noFill/>
          <a:ln w="9525">
            <a:noFill/>
            <a:miter lim="800000"/>
            <a:headEnd/>
            <a:tailEnd/>
          </a:ln>
        </p:spPr>
      </p:pic>
      <p:pic>
        <p:nvPicPr>
          <p:cNvPr id="2364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58000" y="4249738"/>
            <a:ext cx="428625" cy="428625"/>
          </a:xfrm>
          <a:prstGeom prst="rect">
            <a:avLst/>
          </a:prstGeom>
          <a:noFill/>
          <a:ln w="9525">
            <a:noFill/>
            <a:miter lim="800000"/>
            <a:headEnd/>
            <a:tailEnd/>
          </a:ln>
        </p:spPr>
      </p:pic>
      <p:sp>
        <p:nvSpPr>
          <p:cNvPr id="2" name="Espace réservé du numéro de diapositive 3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FC6821C8-6D75-4B8D-BDC7-8DFA44799631}" type="slidenum">
              <a:rPr lang="fr-FR"/>
              <a:pPr fontAlgn="base">
                <a:spcBef>
                  <a:spcPct val="0"/>
                </a:spcBef>
                <a:spcAft>
                  <a:spcPct val="0"/>
                </a:spcAft>
                <a:defRPr/>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021F1237-F562-44B6-A429-8C1A70D4F780}" type="slidenum">
              <a:rPr lang="fr-FR"/>
              <a:pPr fontAlgn="base">
                <a:spcBef>
                  <a:spcPct val="0"/>
                </a:spcBef>
                <a:spcAft>
                  <a:spcPct val="0"/>
                </a:spcAft>
                <a:defRPr/>
              </a:pPr>
              <a:t>2</a:t>
            </a:fld>
            <a:endParaRPr lang="fr-FR" dirty="0"/>
          </a:p>
        </p:txBody>
      </p:sp>
      <p:sp>
        <p:nvSpPr>
          <p:cNvPr id="6147" name="Titre 3"/>
          <p:cNvSpPr>
            <a:spLocks noGrp="1"/>
          </p:cNvSpPr>
          <p:nvPr>
            <p:ph type="title"/>
          </p:nvPr>
        </p:nvSpPr>
        <p:spPr/>
        <p:txBody>
          <a:bodyPr/>
          <a:lstStyle/>
          <a:p>
            <a:pPr eaLnBrk="1" hangingPunct="1"/>
            <a:r>
              <a:rPr lang="fr-FR" smtClean="0"/>
              <a:t>Les points forts pour les clients</a:t>
            </a:r>
          </a:p>
        </p:txBody>
      </p:sp>
      <p:sp>
        <p:nvSpPr>
          <p:cNvPr id="6148" name="Espace réservé du contenu 2"/>
          <p:cNvSpPr>
            <a:spLocks noGrp="1"/>
          </p:cNvSpPr>
          <p:nvPr>
            <p:ph idx="1"/>
          </p:nvPr>
        </p:nvSpPr>
        <p:spPr>
          <a:xfrm>
            <a:off x="500063" y="2214563"/>
            <a:ext cx="8229600" cy="3328987"/>
          </a:xfrm>
        </p:spPr>
        <p:txBody>
          <a:bodyPr/>
          <a:lstStyle/>
          <a:p>
            <a:pPr eaLnBrk="1" hangingPunct="1">
              <a:spcBef>
                <a:spcPct val="0"/>
              </a:spcBef>
              <a:buFont typeface="Arial" pitchFamily="34" charset="0"/>
              <a:buNone/>
            </a:pPr>
            <a:r>
              <a:rPr lang="fr-FR" dirty="0" smtClean="0">
                <a:latin typeface="Arial Black" pitchFamily="34" charset="0"/>
              </a:rPr>
              <a:t>Une solution « Client Léger » de bout en bout</a:t>
            </a:r>
          </a:p>
          <a:p>
            <a:pPr eaLnBrk="1" hangingPunct="1">
              <a:spcBef>
                <a:spcPct val="0"/>
              </a:spcBef>
            </a:pPr>
            <a:endParaRPr lang="fr-FR" dirty="0" smtClean="0"/>
          </a:p>
          <a:p>
            <a:pPr lvl="1" eaLnBrk="1" hangingPunct="1">
              <a:buFont typeface="Wingdings" pitchFamily="2" charset="2"/>
              <a:buChar char=""/>
            </a:pPr>
            <a:r>
              <a:rPr lang="fr-FR" dirty="0" smtClean="0"/>
              <a:t>Un accès performant aux infrastructures centralisées</a:t>
            </a:r>
          </a:p>
          <a:p>
            <a:pPr lvl="1" eaLnBrk="1" hangingPunct="1">
              <a:buFont typeface="Wingdings" pitchFamily="2" charset="2"/>
              <a:buChar char=""/>
            </a:pPr>
            <a:r>
              <a:rPr lang="fr-FR" dirty="0" smtClean="0"/>
              <a:t>La réduction des coûts</a:t>
            </a:r>
          </a:p>
          <a:p>
            <a:pPr lvl="1" eaLnBrk="1" hangingPunct="1">
              <a:buFont typeface="Wingdings" pitchFamily="2" charset="2"/>
              <a:buChar char=""/>
            </a:pPr>
            <a:r>
              <a:rPr lang="fr-FR" dirty="0" smtClean="0"/>
              <a:t>Un design des terminaux unique</a:t>
            </a:r>
          </a:p>
          <a:p>
            <a:pPr lvl="1" eaLnBrk="1" hangingPunct="1">
              <a:buFont typeface="Wingdings" pitchFamily="2" charset="2"/>
              <a:buChar char=""/>
            </a:pPr>
            <a:r>
              <a:rPr lang="fr-FR" dirty="0" smtClean="0"/>
              <a:t>Une gestion centralisée</a:t>
            </a:r>
          </a:p>
          <a:p>
            <a:pPr lvl="1" eaLnBrk="1" hangingPunct="1">
              <a:buFont typeface="Wingdings" pitchFamily="2" charset="2"/>
              <a:buChar char=""/>
            </a:pPr>
            <a:r>
              <a:rPr lang="fr-FR" dirty="0" smtClean="0"/>
              <a:t>Une solution totalement Green IT</a:t>
            </a:r>
          </a:p>
          <a:p>
            <a:pPr lvl="1" eaLnBrk="1" hangingPunct="1">
              <a:buFont typeface="Wingdings" pitchFamily="2" charset="2"/>
              <a:buChar char=""/>
            </a:pPr>
            <a:r>
              <a:rPr lang="fr-FR" dirty="0" smtClean="0"/>
              <a:t>De nombreuses références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E8B2041E-F7A7-4A4E-87B6-DF70BF6B0C77}" type="slidenum">
              <a:rPr lang="fr-FR"/>
              <a:pPr fontAlgn="base">
                <a:spcBef>
                  <a:spcPct val="0"/>
                </a:spcBef>
                <a:spcAft>
                  <a:spcPct val="0"/>
                </a:spcAft>
                <a:defRPr/>
              </a:pPr>
              <a:t>20</a:t>
            </a:fld>
            <a:endParaRPr lang="fr-FR"/>
          </a:p>
        </p:txBody>
      </p:sp>
      <p:sp>
        <p:nvSpPr>
          <p:cNvPr id="1028" name="Titre 3"/>
          <p:cNvSpPr>
            <a:spLocks noGrp="1"/>
          </p:cNvSpPr>
          <p:nvPr>
            <p:ph type="title"/>
          </p:nvPr>
        </p:nvSpPr>
        <p:spPr>
          <a:xfrm>
            <a:off x="214313" y="1000125"/>
            <a:ext cx="8229600" cy="642938"/>
          </a:xfrm>
        </p:spPr>
        <p:txBody>
          <a:bodyPr/>
          <a:lstStyle/>
          <a:p>
            <a:pPr eaLnBrk="1" hangingPunct="1"/>
            <a:r>
              <a:rPr lang="fr-FR" smtClean="0"/>
              <a:t>Architecture des firmwares </a:t>
            </a:r>
            <a:r>
              <a:rPr lang="fr-FR" smtClean="0">
                <a:solidFill>
                  <a:srgbClr val="C00000"/>
                </a:solidFill>
              </a:rPr>
              <a:t>CE / Linux</a:t>
            </a:r>
          </a:p>
        </p:txBody>
      </p:sp>
      <p:sp>
        <p:nvSpPr>
          <p:cNvPr id="5" name="Rectangle 2"/>
          <p:cNvSpPr txBox="1">
            <a:spLocks noChangeArrowheads="1"/>
          </p:cNvSpPr>
          <p:nvPr/>
        </p:nvSpPr>
        <p:spPr>
          <a:xfrm>
            <a:off x="428625" y="1689100"/>
            <a:ext cx="3024188" cy="806450"/>
          </a:xfrm>
          <a:prstGeom prst="rect">
            <a:avLst/>
          </a:prstGeom>
        </p:spPr>
        <p:txBody>
          <a:bodyPr anchor="ctr"/>
          <a:lstStyle/>
          <a:p>
            <a:pPr algn="ctr" fontAlgn="auto">
              <a:spcAft>
                <a:spcPts val="0"/>
              </a:spcAft>
              <a:defRPr/>
            </a:pPr>
            <a:r>
              <a:rPr lang="fr-FR" sz="2500">
                <a:solidFill>
                  <a:schemeClr val="bg1">
                    <a:lumMod val="50000"/>
                  </a:schemeClr>
                </a:solidFill>
                <a:latin typeface="Arial Black" pitchFamily="34" charset="0"/>
                <a:ea typeface="+mj-ea"/>
                <a:cs typeface="+mj-cs"/>
              </a:rPr>
              <a:t>Image Design</a:t>
            </a:r>
            <a:endParaRPr lang="fr-FR" sz="2500" dirty="0">
              <a:solidFill>
                <a:schemeClr val="bg1">
                  <a:lumMod val="50000"/>
                </a:schemeClr>
              </a:solidFill>
              <a:latin typeface="Arial Black" pitchFamily="34" charset="0"/>
              <a:ea typeface="+mj-ea"/>
              <a:cs typeface="+mj-cs"/>
            </a:endParaRPr>
          </a:p>
        </p:txBody>
      </p:sp>
      <p:sp>
        <p:nvSpPr>
          <p:cNvPr id="6" name="Rectangle 4"/>
          <p:cNvSpPr>
            <a:spLocks noChangeArrowheads="1"/>
          </p:cNvSpPr>
          <p:nvPr/>
        </p:nvSpPr>
        <p:spPr bwMode="auto">
          <a:xfrm rot="16200000">
            <a:off x="3666331" y="3713957"/>
            <a:ext cx="1285875" cy="1858962"/>
          </a:xfrm>
          <a:prstGeom prst="rect">
            <a:avLst/>
          </a:prstGeom>
          <a:solidFill>
            <a:schemeClr val="accent5">
              <a:lumMod val="90000"/>
            </a:schemeClr>
          </a:solidFill>
          <a:ln w="9525">
            <a:solidFill>
              <a:schemeClr val="tx1"/>
            </a:solidFill>
            <a:miter lim="800000"/>
            <a:headEnd/>
            <a:tailEnd/>
          </a:ln>
          <a:effectLst/>
        </p:spPr>
        <p:txBody>
          <a:bodyPr vert="eaVert" wrap="none" anchor="ctr"/>
          <a:lstStyle/>
          <a:p>
            <a:pPr fontAlgn="auto">
              <a:spcBef>
                <a:spcPts val="0"/>
              </a:spcBef>
              <a:spcAft>
                <a:spcPts val="0"/>
              </a:spcAft>
              <a:defRPr/>
            </a:pPr>
            <a:r>
              <a:rPr lang="fr-FR" b="1" i="1">
                <a:latin typeface="+mn-lt"/>
              </a:rPr>
              <a:t>Noyau </a:t>
            </a:r>
          </a:p>
          <a:p>
            <a:pPr fontAlgn="auto">
              <a:spcBef>
                <a:spcPts val="0"/>
              </a:spcBef>
              <a:spcAft>
                <a:spcPts val="0"/>
              </a:spcAft>
              <a:defRPr/>
            </a:pPr>
            <a:r>
              <a:rPr lang="fr-FR" b="1" i="1">
                <a:latin typeface="+mn-lt"/>
              </a:rPr>
              <a:t>CE / Linux</a:t>
            </a:r>
          </a:p>
        </p:txBody>
      </p:sp>
      <p:sp>
        <p:nvSpPr>
          <p:cNvPr id="7" name="Rectangle 5"/>
          <p:cNvSpPr>
            <a:spLocks noChangeArrowheads="1"/>
          </p:cNvSpPr>
          <p:nvPr/>
        </p:nvSpPr>
        <p:spPr bwMode="auto">
          <a:xfrm>
            <a:off x="1143000" y="4572000"/>
            <a:ext cx="2016125" cy="212725"/>
          </a:xfrm>
          <a:prstGeom prst="rect">
            <a:avLst/>
          </a:prstGeom>
          <a:solidFill>
            <a:srgbClr val="92D050"/>
          </a:solidFill>
          <a:ln w="9525">
            <a:solidFill>
              <a:schemeClr val="tx1"/>
            </a:solidFill>
            <a:miter lim="800000"/>
            <a:headEnd/>
            <a:tailEnd/>
          </a:ln>
        </p:spPr>
        <p:txBody>
          <a:bodyPr wrap="none" anchor="ctr"/>
          <a:lstStyle/>
          <a:p>
            <a:r>
              <a:rPr lang="fr-FR">
                <a:latin typeface="Calibri" pitchFamily="34" charset="0"/>
              </a:rPr>
              <a:t>Navigateur Web</a:t>
            </a:r>
          </a:p>
        </p:txBody>
      </p:sp>
      <p:sp>
        <p:nvSpPr>
          <p:cNvPr id="8" name="Rectangle 6"/>
          <p:cNvSpPr>
            <a:spLocks noChangeArrowheads="1"/>
          </p:cNvSpPr>
          <p:nvPr/>
        </p:nvSpPr>
        <p:spPr bwMode="auto">
          <a:xfrm>
            <a:off x="1143000" y="4287838"/>
            <a:ext cx="2016125" cy="212725"/>
          </a:xfrm>
          <a:prstGeom prst="rect">
            <a:avLst/>
          </a:prstGeom>
          <a:solidFill>
            <a:srgbClr val="92D050"/>
          </a:solidFill>
          <a:ln w="9525">
            <a:solidFill>
              <a:schemeClr val="tx1"/>
            </a:solidFill>
            <a:miter lim="800000"/>
            <a:headEnd/>
            <a:tailEnd/>
          </a:ln>
        </p:spPr>
        <p:txBody>
          <a:bodyPr wrap="none" anchor="ctr"/>
          <a:lstStyle/>
          <a:p>
            <a:r>
              <a:rPr lang="fr-FR">
                <a:latin typeface="Calibri" pitchFamily="34" charset="0"/>
              </a:rPr>
              <a:t>Client RDP</a:t>
            </a:r>
          </a:p>
        </p:txBody>
      </p:sp>
      <p:sp>
        <p:nvSpPr>
          <p:cNvPr id="9" name="Rectangle 7"/>
          <p:cNvSpPr>
            <a:spLocks noChangeArrowheads="1"/>
          </p:cNvSpPr>
          <p:nvPr/>
        </p:nvSpPr>
        <p:spPr bwMode="auto">
          <a:xfrm>
            <a:off x="1143000" y="4000500"/>
            <a:ext cx="2016125" cy="212725"/>
          </a:xfrm>
          <a:prstGeom prst="rect">
            <a:avLst/>
          </a:prstGeom>
          <a:solidFill>
            <a:srgbClr val="92D050"/>
          </a:solidFill>
          <a:ln w="9525">
            <a:solidFill>
              <a:schemeClr val="tx1"/>
            </a:solidFill>
            <a:miter lim="800000"/>
            <a:headEnd/>
            <a:tailEnd/>
          </a:ln>
        </p:spPr>
        <p:txBody>
          <a:bodyPr wrap="none" anchor="ctr"/>
          <a:lstStyle/>
          <a:p>
            <a:r>
              <a:rPr lang="fr-FR">
                <a:latin typeface="Calibri" pitchFamily="34" charset="0"/>
              </a:rPr>
              <a:t>Client ICA</a:t>
            </a:r>
          </a:p>
        </p:txBody>
      </p:sp>
      <p:sp>
        <p:nvSpPr>
          <p:cNvPr id="10" name="Rectangle 8"/>
          <p:cNvSpPr>
            <a:spLocks noChangeArrowheads="1"/>
          </p:cNvSpPr>
          <p:nvPr/>
        </p:nvSpPr>
        <p:spPr bwMode="auto">
          <a:xfrm>
            <a:off x="1143000" y="4857750"/>
            <a:ext cx="2016125" cy="212725"/>
          </a:xfrm>
          <a:prstGeom prst="rect">
            <a:avLst/>
          </a:prstGeom>
          <a:solidFill>
            <a:srgbClr val="92D050"/>
          </a:solidFill>
          <a:ln w="9525">
            <a:solidFill>
              <a:schemeClr val="tx1"/>
            </a:solidFill>
            <a:miter lim="800000"/>
            <a:headEnd/>
            <a:tailEnd/>
          </a:ln>
        </p:spPr>
        <p:txBody>
          <a:bodyPr wrap="none" anchor="ctr"/>
          <a:lstStyle/>
          <a:p>
            <a:r>
              <a:rPr lang="fr-FR">
                <a:latin typeface="Calibri" pitchFamily="34" charset="0"/>
              </a:rPr>
              <a:t>VPN </a:t>
            </a:r>
          </a:p>
        </p:txBody>
      </p:sp>
      <p:sp>
        <p:nvSpPr>
          <p:cNvPr id="11" name="Rectangle 9"/>
          <p:cNvSpPr>
            <a:spLocks noChangeArrowheads="1"/>
          </p:cNvSpPr>
          <p:nvPr/>
        </p:nvSpPr>
        <p:spPr bwMode="auto">
          <a:xfrm>
            <a:off x="1143000" y="5143500"/>
            <a:ext cx="2016125" cy="212725"/>
          </a:xfrm>
          <a:prstGeom prst="rect">
            <a:avLst/>
          </a:prstGeom>
          <a:solidFill>
            <a:srgbClr val="92D050"/>
          </a:solidFill>
          <a:ln w="9525">
            <a:solidFill>
              <a:schemeClr val="tx1"/>
            </a:solidFill>
            <a:miter lim="800000"/>
            <a:headEnd/>
            <a:tailEnd/>
          </a:ln>
        </p:spPr>
        <p:txBody>
          <a:bodyPr wrap="none" anchor="ctr"/>
          <a:lstStyle/>
          <a:p>
            <a:r>
              <a:rPr lang="fr-FR">
                <a:latin typeface="Calibri" pitchFamily="34" charset="0"/>
              </a:rPr>
              <a:t>View Client</a:t>
            </a:r>
          </a:p>
        </p:txBody>
      </p:sp>
      <p:sp>
        <p:nvSpPr>
          <p:cNvPr id="12" name="Rectangle 10"/>
          <p:cNvSpPr>
            <a:spLocks noChangeArrowheads="1"/>
          </p:cNvSpPr>
          <p:nvPr/>
        </p:nvSpPr>
        <p:spPr bwMode="auto">
          <a:xfrm rot="10800000">
            <a:off x="1165225" y="5715000"/>
            <a:ext cx="4071938" cy="357188"/>
          </a:xfrm>
          <a:prstGeom prst="rect">
            <a:avLst/>
          </a:prstGeom>
          <a:solidFill>
            <a:srgbClr val="FFC000"/>
          </a:solidFill>
          <a:ln w="9525">
            <a:solidFill>
              <a:schemeClr val="tx1"/>
            </a:solidFill>
            <a:miter lim="800000"/>
            <a:headEnd/>
            <a:tailEnd/>
          </a:ln>
        </p:spPr>
        <p:txBody>
          <a:bodyPr rot="10800000" wrap="none" anchor="ctr"/>
          <a:lstStyle/>
          <a:p>
            <a:r>
              <a:rPr lang="fr-FR" b="1">
                <a:latin typeface="Calibri" pitchFamily="34" charset="0"/>
              </a:rPr>
              <a:t>Signature Digitale</a:t>
            </a:r>
          </a:p>
        </p:txBody>
      </p:sp>
      <p:sp>
        <p:nvSpPr>
          <p:cNvPr id="13" name="Rectangle 11"/>
          <p:cNvSpPr>
            <a:spLocks noChangeArrowheads="1"/>
          </p:cNvSpPr>
          <p:nvPr/>
        </p:nvSpPr>
        <p:spPr bwMode="auto">
          <a:xfrm>
            <a:off x="3379788" y="5357813"/>
            <a:ext cx="1868487" cy="285750"/>
          </a:xfrm>
          <a:prstGeom prst="rect">
            <a:avLst/>
          </a:prstGeom>
          <a:solidFill>
            <a:schemeClr val="bg1">
              <a:lumMod val="75000"/>
            </a:schemeClr>
          </a:solidFill>
          <a:ln w="9525">
            <a:solidFill>
              <a:schemeClr val="tx1"/>
            </a:solidFill>
            <a:miter lim="800000"/>
            <a:headEnd/>
            <a:tailEnd/>
          </a:ln>
        </p:spPr>
        <p:txBody>
          <a:bodyPr wrap="none" anchor="ctr"/>
          <a:lstStyle/>
          <a:p>
            <a:pPr fontAlgn="auto">
              <a:spcBef>
                <a:spcPts val="0"/>
              </a:spcBef>
              <a:spcAft>
                <a:spcPts val="0"/>
              </a:spcAft>
              <a:defRPr/>
            </a:pPr>
            <a:r>
              <a:rPr lang="fr-FR" b="1" i="1">
                <a:latin typeface="+mn-lt"/>
              </a:rPr>
              <a:t>Hotfix</a:t>
            </a:r>
          </a:p>
        </p:txBody>
      </p:sp>
      <p:sp>
        <p:nvSpPr>
          <p:cNvPr id="14" name="Text Box 13"/>
          <p:cNvSpPr txBox="1">
            <a:spLocks noChangeArrowheads="1"/>
          </p:cNvSpPr>
          <p:nvPr/>
        </p:nvSpPr>
        <p:spPr bwMode="auto">
          <a:xfrm>
            <a:off x="4786313" y="1643063"/>
            <a:ext cx="3384550" cy="641350"/>
          </a:xfrm>
          <a:prstGeom prst="rect">
            <a:avLst/>
          </a:prstGeom>
          <a:noFill/>
          <a:ln w="9525">
            <a:noFill/>
            <a:miter lim="800000"/>
            <a:headEnd/>
            <a:tailEnd/>
          </a:ln>
        </p:spPr>
        <p:txBody>
          <a:bodyPr>
            <a:spAutoFit/>
          </a:bodyPr>
          <a:lstStyle/>
          <a:p>
            <a:pPr>
              <a:spcBef>
                <a:spcPct val="50000"/>
              </a:spcBef>
            </a:pPr>
            <a:r>
              <a:rPr lang="fr-FR" b="1">
                <a:latin typeface="Calibri" pitchFamily="34" charset="0"/>
              </a:rPr>
              <a:t>4 couches totalement modulaires et sécurisée</a:t>
            </a:r>
          </a:p>
        </p:txBody>
      </p:sp>
      <p:sp>
        <p:nvSpPr>
          <p:cNvPr id="15" name="AutoShape 14"/>
          <p:cNvSpPr>
            <a:spLocks noChangeArrowheads="1"/>
          </p:cNvSpPr>
          <p:nvPr/>
        </p:nvSpPr>
        <p:spPr bwMode="auto">
          <a:xfrm>
            <a:off x="6121400" y="2928938"/>
            <a:ext cx="2451100" cy="928687"/>
          </a:xfrm>
          <a:prstGeom prst="wedgeRoundRectCallout">
            <a:avLst>
              <a:gd name="adj1" fmla="val -81176"/>
              <a:gd name="adj2" fmla="val 101515"/>
              <a:gd name="adj3" fmla="val 16667"/>
            </a:avLst>
          </a:prstGeom>
          <a:solidFill>
            <a:schemeClr val="accent5">
              <a:lumMod val="90000"/>
            </a:schemeClr>
          </a:solidFill>
          <a:ln w="9525">
            <a:solidFill>
              <a:schemeClr val="tx1"/>
            </a:solidFill>
            <a:miter lim="800000"/>
            <a:headEnd/>
            <a:tailEnd/>
          </a:ln>
          <a:effectLst/>
        </p:spPr>
        <p:txBody>
          <a:bodyPr/>
          <a:lstStyle/>
          <a:p>
            <a:pPr lvl="1" fontAlgn="auto">
              <a:spcBef>
                <a:spcPct val="50000"/>
              </a:spcBef>
              <a:spcAft>
                <a:spcPts val="0"/>
              </a:spcAft>
              <a:defRPr/>
            </a:pPr>
            <a:r>
              <a:rPr lang="fr-FR" sz="1400" b="1" u="sng">
                <a:latin typeface="+mn-lt"/>
              </a:rPr>
              <a:t>Noyau</a:t>
            </a:r>
            <a:br>
              <a:rPr lang="fr-FR" sz="1400" b="1" u="sng">
                <a:latin typeface="+mn-lt"/>
              </a:rPr>
            </a:br>
            <a:r>
              <a:rPr lang="fr-FR" sz="1400">
                <a:latin typeface="+mn-lt"/>
              </a:rPr>
              <a:t>Windows CE 6</a:t>
            </a:r>
            <a:br>
              <a:rPr lang="fr-FR" sz="1400">
                <a:latin typeface="+mn-lt"/>
              </a:rPr>
            </a:br>
            <a:r>
              <a:rPr lang="fr-FR" sz="1400">
                <a:latin typeface="+mn-lt"/>
              </a:rPr>
              <a:t>Linux</a:t>
            </a:r>
          </a:p>
        </p:txBody>
      </p:sp>
      <p:sp>
        <p:nvSpPr>
          <p:cNvPr id="16" name="AutoShape 15"/>
          <p:cNvSpPr>
            <a:spLocks noChangeArrowheads="1"/>
          </p:cNvSpPr>
          <p:nvPr/>
        </p:nvSpPr>
        <p:spPr bwMode="auto">
          <a:xfrm>
            <a:off x="608013" y="2490788"/>
            <a:ext cx="3024187" cy="866775"/>
          </a:xfrm>
          <a:prstGeom prst="wedgeRoundRectCallout">
            <a:avLst>
              <a:gd name="adj1" fmla="val 13690"/>
              <a:gd name="adj2" fmla="val 116981"/>
              <a:gd name="adj3" fmla="val 16667"/>
            </a:avLst>
          </a:prstGeom>
          <a:solidFill>
            <a:srgbClr val="92D050"/>
          </a:solidFill>
          <a:ln w="9525">
            <a:solidFill>
              <a:schemeClr val="tx1"/>
            </a:solidFill>
            <a:miter lim="800000"/>
            <a:headEnd/>
            <a:tailEnd/>
          </a:ln>
        </p:spPr>
        <p:txBody>
          <a:bodyPr/>
          <a:lstStyle/>
          <a:p>
            <a:pPr lvl="1">
              <a:spcBef>
                <a:spcPct val="50000"/>
              </a:spcBef>
            </a:pPr>
            <a:r>
              <a:rPr lang="fr-FR" sz="1400" b="1" i="1" u="sng">
                <a:latin typeface="Calibri" pitchFamily="34" charset="0"/>
              </a:rPr>
              <a:t>Plug-ins</a:t>
            </a:r>
            <a:r>
              <a:rPr lang="fr-FR" sz="1400">
                <a:latin typeface="Calibri" pitchFamily="34" charset="0"/>
              </a:rPr>
              <a:t/>
            </a:r>
            <a:br>
              <a:rPr lang="fr-FR" sz="1400">
                <a:latin typeface="Calibri" pitchFamily="34" charset="0"/>
              </a:rPr>
            </a:br>
            <a:r>
              <a:rPr lang="fr-FR" sz="1400">
                <a:latin typeface="Calibri" pitchFamily="34" charset="0"/>
              </a:rPr>
              <a:t>Ajout / Suppression</a:t>
            </a:r>
            <a:br>
              <a:rPr lang="fr-FR" sz="1400">
                <a:latin typeface="Calibri" pitchFamily="34" charset="0"/>
              </a:rPr>
            </a:br>
            <a:r>
              <a:rPr lang="fr-FR" sz="1400">
                <a:latin typeface="Calibri" pitchFamily="34" charset="0"/>
              </a:rPr>
              <a:t>dynamique</a:t>
            </a:r>
          </a:p>
        </p:txBody>
      </p:sp>
      <p:sp>
        <p:nvSpPr>
          <p:cNvPr id="17" name="AutoShape 16"/>
          <p:cNvSpPr>
            <a:spLocks noChangeArrowheads="1"/>
          </p:cNvSpPr>
          <p:nvPr/>
        </p:nvSpPr>
        <p:spPr bwMode="auto">
          <a:xfrm>
            <a:off x="6348413" y="5499100"/>
            <a:ext cx="1795462" cy="573088"/>
          </a:xfrm>
          <a:prstGeom prst="wedgeRoundRectCallout">
            <a:avLst>
              <a:gd name="adj1" fmla="val -108403"/>
              <a:gd name="adj2" fmla="val 28250"/>
              <a:gd name="adj3" fmla="val 16667"/>
            </a:avLst>
          </a:prstGeom>
          <a:solidFill>
            <a:srgbClr val="FFC000"/>
          </a:solidFill>
          <a:ln w="9525">
            <a:solidFill>
              <a:schemeClr val="tx1"/>
            </a:solidFill>
            <a:miter lim="800000"/>
            <a:headEnd/>
            <a:tailEnd/>
          </a:ln>
        </p:spPr>
        <p:txBody>
          <a:bodyPr/>
          <a:lstStyle/>
          <a:p>
            <a:pPr lvl="1">
              <a:spcBef>
                <a:spcPct val="50000"/>
              </a:spcBef>
            </a:pPr>
            <a:r>
              <a:rPr lang="fr-FR" sz="1400" b="1" i="1" u="sng">
                <a:latin typeface="Calibri" pitchFamily="34" charset="0"/>
              </a:rPr>
              <a:t>Sécurité</a:t>
            </a:r>
            <a:endParaRPr lang="fr-FR" sz="1400" b="1" i="1">
              <a:latin typeface="Calibri" pitchFamily="34" charset="0"/>
            </a:endParaRPr>
          </a:p>
        </p:txBody>
      </p:sp>
      <p:sp>
        <p:nvSpPr>
          <p:cNvPr id="18" name="AutoShape 17"/>
          <p:cNvSpPr>
            <a:spLocks noChangeArrowheads="1"/>
          </p:cNvSpPr>
          <p:nvPr/>
        </p:nvSpPr>
        <p:spPr bwMode="auto">
          <a:xfrm>
            <a:off x="6215063" y="4357688"/>
            <a:ext cx="1584325" cy="1008062"/>
          </a:xfrm>
          <a:prstGeom prst="wedgeRoundRectCallout">
            <a:avLst>
              <a:gd name="adj1" fmla="val -107417"/>
              <a:gd name="adj2" fmla="val 54250"/>
              <a:gd name="adj3" fmla="val 16667"/>
            </a:avLst>
          </a:prstGeom>
          <a:solidFill>
            <a:schemeClr val="bg1">
              <a:lumMod val="75000"/>
            </a:schemeClr>
          </a:solidFill>
          <a:ln w="9525">
            <a:solidFill>
              <a:schemeClr val="tx1"/>
            </a:solidFill>
            <a:miter lim="800000"/>
            <a:headEnd/>
            <a:tailEnd/>
          </a:ln>
        </p:spPr>
        <p:txBody>
          <a:bodyPr/>
          <a:lstStyle/>
          <a:p>
            <a:pPr fontAlgn="auto">
              <a:spcBef>
                <a:spcPts val="0"/>
              </a:spcBef>
              <a:spcAft>
                <a:spcPts val="0"/>
              </a:spcAft>
              <a:defRPr/>
            </a:pPr>
            <a:r>
              <a:rPr lang="fr-FR" sz="1400" b="1" i="1" u="sng">
                <a:latin typeface="+mn-lt"/>
              </a:rPr>
              <a:t>Hotfix</a:t>
            </a:r>
          </a:p>
          <a:p>
            <a:pPr fontAlgn="auto">
              <a:spcBef>
                <a:spcPts val="0"/>
              </a:spcBef>
              <a:spcAft>
                <a:spcPts val="0"/>
              </a:spcAft>
              <a:defRPr/>
            </a:pPr>
            <a:r>
              <a:rPr lang="fr-FR" sz="1400">
                <a:latin typeface="+mn-lt"/>
              </a:rPr>
              <a:t>Mise à jour du noyau </a:t>
            </a:r>
            <a:r>
              <a:rPr lang="fr-FR" sz="1400" b="1" i="1">
                <a:latin typeface="+mn-lt"/>
              </a:rPr>
              <a:t>sans risque</a:t>
            </a:r>
          </a:p>
        </p:txBody>
      </p:sp>
      <p:graphicFrame>
        <p:nvGraphicFramePr>
          <p:cNvPr id="19" name="Object 18"/>
          <p:cNvGraphicFramePr>
            <a:graphicFrameLocks noChangeAspect="1"/>
          </p:cNvGraphicFramePr>
          <p:nvPr>
            <p:ph idx="1"/>
          </p:nvPr>
        </p:nvGraphicFramePr>
        <p:xfrm>
          <a:off x="3794125" y="5786438"/>
          <a:ext cx="444500" cy="225425"/>
        </p:xfrm>
        <a:graphic>
          <a:graphicData uri="http://schemas.openxmlformats.org/presentationml/2006/ole">
            <p:oleObj spid="_x0000_s1026" name="צילום של Photo Editor" r:id="rId3" imgW="6152381" imgH="6152381" progId="">
              <p:embed/>
            </p:oleObj>
          </a:graphicData>
        </a:graphic>
      </p:graphicFrame>
      <p:sp>
        <p:nvSpPr>
          <p:cNvPr id="20" name="Rectangle 11"/>
          <p:cNvSpPr>
            <a:spLocks noChangeArrowheads="1"/>
          </p:cNvSpPr>
          <p:nvPr/>
        </p:nvSpPr>
        <p:spPr bwMode="auto">
          <a:xfrm>
            <a:off x="1176338" y="6169025"/>
            <a:ext cx="4071937" cy="331788"/>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fontAlgn="auto">
              <a:spcBef>
                <a:spcPts val="0"/>
              </a:spcBef>
              <a:spcAft>
                <a:spcPts val="0"/>
              </a:spcAft>
              <a:defRPr/>
            </a:pPr>
            <a:r>
              <a:rPr lang="fr-FR" b="1" i="1">
                <a:latin typeface="+mn-lt"/>
              </a:rPr>
              <a:t>Hardware</a:t>
            </a:r>
          </a:p>
        </p:txBody>
      </p:sp>
      <p:sp>
        <p:nvSpPr>
          <p:cNvPr id="21" name="Rectangle 9"/>
          <p:cNvSpPr>
            <a:spLocks noChangeArrowheads="1"/>
          </p:cNvSpPr>
          <p:nvPr/>
        </p:nvSpPr>
        <p:spPr bwMode="auto">
          <a:xfrm>
            <a:off x="1160463" y="5429250"/>
            <a:ext cx="2016125" cy="212725"/>
          </a:xfrm>
          <a:prstGeom prst="rect">
            <a:avLst/>
          </a:prstGeom>
          <a:solidFill>
            <a:srgbClr val="92D050"/>
          </a:solidFill>
          <a:ln w="9525">
            <a:solidFill>
              <a:schemeClr val="tx1"/>
            </a:solidFill>
            <a:miter lim="800000"/>
            <a:headEnd/>
            <a:tailEnd/>
          </a:ln>
        </p:spPr>
        <p:txBody>
          <a:bodyPr wrap="none" anchor="ctr"/>
          <a:lstStyle/>
          <a:p>
            <a:r>
              <a:rPr lang="fr-FR">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par>
                          <p:cTn id="22" fill="hold">
                            <p:stCondLst>
                              <p:cond delay="6000"/>
                            </p:stCondLst>
                            <p:childTnLst>
                              <p:par>
                                <p:cTn id="23" presetID="10"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par>
                          <p:cTn id="29" fill="hold">
                            <p:stCondLst>
                              <p:cond delay="9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par>
                          <p:cTn id="36" fill="hold">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000"/>
                                        <p:tgtEl>
                                          <p:spTgt spid="21"/>
                                        </p:tgtEl>
                                      </p:cBhvr>
                                    </p:animEffect>
                                  </p:childTnLst>
                                </p:cTn>
                              </p:par>
                            </p:childTnLst>
                          </p:cTn>
                        </p:par>
                        <p:par>
                          <p:cTn id="43" fill="hold">
                            <p:stCondLst>
                              <p:cond delay="1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13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14000"/>
                            </p:stCondLst>
                            <p:childTnLst>
                              <p:par>
                                <p:cTn id="52" presetID="10"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par>
                          <p:cTn id="55" fill="hold">
                            <p:stCondLst>
                              <p:cond delay="145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15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
          <p:cNvSpPr>
            <a:spLocks noGrp="1"/>
          </p:cNvSpPr>
          <p:nvPr>
            <p:ph idx="1"/>
          </p:nvPr>
        </p:nvSpPr>
        <p:spPr/>
        <p:txBody>
          <a:bodyPr/>
          <a:lstStyle/>
          <a:p>
            <a:pPr eaLnBrk="1" hangingPunct="1"/>
            <a:endParaRPr lang="fr-FR" smtClean="0"/>
          </a:p>
        </p:txBody>
      </p:sp>
      <p:sp>
        <p:nvSpPr>
          <p:cNvPr id="24579" name="Titre 2"/>
          <p:cNvSpPr>
            <a:spLocks noGrp="1"/>
          </p:cNvSpPr>
          <p:nvPr>
            <p:ph type="title"/>
          </p:nvPr>
        </p:nvSpPr>
        <p:spPr>
          <a:xfrm>
            <a:off x="428625" y="928688"/>
            <a:ext cx="8229600" cy="642937"/>
          </a:xfrm>
        </p:spPr>
        <p:txBody>
          <a:bodyPr/>
          <a:lstStyle/>
          <a:p>
            <a:pPr eaLnBrk="1" hangingPunct="1"/>
            <a:r>
              <a:rPr lang="fr-FR" smtClean="0"/>
              <a:t>Comparatif concurrence</a:t>
            </a:r>
          </a:p>
        </p:txBody>
      </p:sp>
      <p:sp>
        <p:nvSpPr>
          <p:cNvPr id="4" name="Espace réservé du numéro de diapositive 3"/>
          <p:cNvSpPr>
            <a:spLocks noGrp="1"/>
          </p:cNvSpPr>
          <p:nvPr>
            <p:ph type="sldNum" sz="quarter" idx="10"/>
          </p:nvPr>
        </p:nvSpPr>
        <p:spPr/>
        <p:txBody>
          <a:bodyPr/>
          <a:lstStyle/>
          <a:p>
            <a:pPr>
              <a:defRPr/>
            </a:pPr>
            <a:r>
              <a:rPr lang="fr-FR"/>
              <a:t>Guide de ventes – V1.0 – 10/09 – Page </a:t>
            </a:r>
            <a:fld id="{BD0DA144-8E94-4861-907C-E7F476370116}" type="slidenum">
              <a:rPr lang="fr-FR"/>
              <a:pPr>
                <a:defRPr/>
              </a:pPr>
              <a:t>21</a:t>
            </a:fld>
            <a:endParaRPr lang="fr-FR"/>
          </a:p>
        </p:txBody>
      </p:sp>
      <p:graphicFrame>
        <p:nvGraphicFramePr>
          <p:cNvPr id="5" name="Tableau 4"/>
          <p:cNvGraphicFramePr>
            <a:graphicFrameLocks noGrp="1"/>
          </p:cNvGraphicFramePr>
          <p:nvPr/>
        </p:nvGraphicFramePr>
        <p:xfrm>
          <a:off x="304800" y="1519238"/>
          <a:ext cx="8534400" cy="4820920"/>
        </p:xfrm>
        <a:graphic>
          <a:graphicData uri="http://schemas.openxmlformats.org/drawingml/2006/table">
            <a:tbl>
              <a:tblPr firstRow="1" bandRow="1">
                <a:tableStyleId>{5C22544A-7EE6-4342-B048-85BDC9FD1C3A}</a:tableStyleId>
              </a:tblPr>
              <a:tblGrid>
                <a:gridCol w="5105400"/>
                <a:gridCol w="1143000"/>
                <a:gridCol w="1143000"/>
                <a:gridCol w="1143000"/>
              </a:tblGrid>
              <a:tr h="370840">
                <a:tc>
                  <a:txBody>
                    <a:bodyPr/>
                    <a:lstStyle/>
                    <a:p>
                      <a:endParaRPr lang="fr-FR" dirty="0"/>
                    </a:p>
                  </a:txBody>
                  <a:tcPr/>
                </a:tc>
                <a:tc>
                  <a:txBody>
                    <a:bodyPr/>
                    <a:lstStyle/>
                    <a:p>
                      <a:r>
                        <a:rPr lang="fr-FR" dirty="0" smtClean="0">
                          <a:solidFill>
                            <a:schemeClr val="tx1"/>
                          </a:solidFill>
                        </a:rPr>
                        <a:t>Chip PC</a:t>
                      </a:r>
                      <a:endParaRPr lang="fr-FR" dirty="0">
                        <a:solidFill>
                          <a:schemeClr val="tx1"/>
                        </a:solidFill>
                      </a:endParaRPr>
                    </a:p>
                  </a:txBody>
                  <a:tcPr/>
                </a:tc>
                <a:tc>
                  <a:txBody>
                    <a:bodyPr/>
                    <a:lstStyle/>
                    <a:p>
                      <a:r>
                        <a:rPr lang="fr-FR" dirty="0" smtClean="0">
                          <a:solidFill>
                            <a:schemeClr val="tx1"/>
                          </a:solidFill>
                        </a:rPr>
                        <a:t>HP</a:t>
                      </a:r>
                      <a:endParaRPr lang="fr-FR" dirty="0">
                        <a:solidFill>
                          <a:schemeClr val="tx1"/>
                        </a:solidFill>
                      </a:endParaRPr>
                    </a:p>
                  </a:txBody>
                  <a:tcPr/>
                </a:tc>
                <a:tc>
                  <a:txBody>
                    <a:bodyPr/>
                    <a:lstStyle/>
                    <a:p>
                      <a:r>
                        <a:rPr lang="fr-FR" dirty="0" err="1" smtClean="0">
                          <a:solidFill>
                            <a:schemeClr val="tx1"/>
                          </a:solidFill>
                        </a:rPr>
                        <a:t>Wyse</a:t>
                      </a:r>
                      <a:endParaRPr lang="fr-FR" dirty="0">
                        <a:solidFill>
                          <a:schemeClr val="tx1"/>
                        </a:solidFill>
                      </a:endParaRPr>
                    </a:p>
                  </a:txBody>
                  <a:tcPr/>
                </a:tc>
              </a:tr>
              <a:tr h="370840">
                <a:tc>
                  <a:txBody>
                    <a:bodyPr/>
                    <a:lstStyle/>
                    <a:p>
                      <a:r>
                        <a:rPr lang="fr-FR" dirty="0" smtClean="0"/>
                        <a:t>Consommation d’énergie</a:t>
                      </a:r>
                      <a:endParaRPr lang="fr-FR" dirty="0"/>
                    </a:p>
                  </a:txBody>
                  <a:tcPr/>
                </a:tc>
                <a:tc>
                  <a:txBody>
                    <a:bodyPr/>
                    <a:lstStyle/>
                    <a:p>
                      <a:r>
                        <a:rPr lang="fr-FR" dirty="0" smtClean="0">
                          <a:solidFill>
                            <a:srgbClr val="008000"/>
                          </a:solidFill>
                        </a:rPr>
                        <a:t>1-3 W</a:t>
                      </a:r>
                      <a:endParaRPr lang="fr-FR" dirty="0">
                        <a:solidFill>
                          <a:srgbClr val="008000"/>
                        </a:solidFill>
                      </a:endParaRPr>
                    </a:p>
                  </a:txBody>
                  <a:tcPr/>
                </a:tc>
                <a:tc>
                  <a:txBody>
                    <a:bodyPr/>
                    <a:lstStyle/>
                    <a:p>
                      <a:r>
                        <a:rPr lang="fr-FR" dirty="0" smtClean="0"/>
                        <a:t>18-20 W</a:t>
                      </a:r>
                      <a:endParaRPr lang="fr-FR" dirty="0"/>
                    </a:p>
                  </a:txBody>
                  <a:tcPr/>
                </a:tc>
                <a:tc>
                  <a:txBody>
                    <a:bodyPr/>
                    <a:lstStyle/>
                    <a:p>
                      <a:r>
                        <a:rPr lang="fr-FR" dirty="0" smtClean="0"/>
                        <a:t>18 W</a:t>
                      </a:r>
                      <a:endParaRPr lang="fr-FR" dirty="0"/>
                    </a:p>
                  </a:txBody>
                  <a:tcPr/>
                </a:tc>
              </a:tr>
              <a:tr h="370840">
                <a:tc>
                  <a:txBody>
                    <a:bodyPr/>
                    <a:lstStyle/>
                    <a:p>
                      <a:r>
                        <a:rPr lang="fr-FR" dirty="0" smtClean="0"/>
                        <a:t>Taille et poids</a:t>
                      </a:r>
                      <a:endParaRPr lang="fr-FR" dirty="0"/>
                    </a:p>
                  </a:txBody>
                  <a:tcPr/>
                </a:tc>
                <a:tc>
                  <a:txBody>
                    <a:bodyPr/>
                    <a:lstStyle/>
                    <a:p>
                      <a:r>
                        <a:rPr lang="fr-FR" dirty="0" smtClean="0">
                          <a:solidFill>
                            <a:srgbClr val="008000"/>
                          </a:solidFill>
                        </a:rPr>
                        <a:t>0,1 kg</a:t>
                      </a:r>
                      <a:endParaRPr lang="fr-FR" dirty="0">
                        <a:solidFill>
                          <a:srgbClr val="008000"/>
                        </a:solidFill>
                      </a:endParaRPr>
                    </a:p>
                  </a:txBody>
                  <a:tcPr/>
                </a:tc>
                <a:tc>
                  <a:txBody>
                    <a:bodyPr/>
                    <a:lstStyle/>
                    <a:p>
                      <a:r>
                        <a:rPr lang="fr-FR" dirty="0" smtClean="0"/>
                        <a:t>1,6 kg</a:t>
                      </a:r>
                      <a:endParaRPr lang="fr-FR" dirty="0"/>
                    </a:p>
                  </a:txBody>
                  <a:tcPr/>
                </a:tc>
                <a:tc>
                  <a:txBody>
                    <a:bodyPr/>
                    <a:lstStyle/>
                    <a:p>
                      <a:r>
                        <a:rPr lang="fr-FR" dirty="0" smtClean="0"/>
                        <a:t>1-3 kg</a:t>
                      </a:r>
                      <a:endParaRPr lang="fr-FR" dirty="0"/>
                    </a:p>
                  </a:txBody>
                  <a:tcPr/>
                </a:tc>
              </a:tr>
              <a:tr h="370840">
                <a:tc>
                  <a:txBody>
                    <a:bodyPr/>
                    <a:lstStyle/>
                    <a:p>
                      <a:r>
                        <a:rPr lang="fr-FR" dirty="0" smtClean="0"/>
                        <a:t>Cycle de vie</a:t>
                      </a:r>
                      <a:endParaRPr lang="fr-FR" dirty="0"/>
                    </a:p>
                  </a:txBody>
                  <a:tcPr/>
                </a:tc>
                <a:tc>
                  <a:txBody>
                    <a:bodyPr/>
                    <a:lstStyle/>
                    <a:p>
                      <a:r>
                        <a:rPr lang="fr-FR" dirty="0" smtClean="0">
                          <a:solidFill>
                            <a:srgbClr val="008000"/>
                          </a:solidFill>
                        </a:rPr>
                        <a:t>8-10</a:t>
                      </a:r>
                      <a:r>
                        <a:rPr lang="fr-FR" baseline="0" dirty="0" smtClean="0">
                          <a:solidFill>
                            <a:srgbClr val="008000"/>
                          </a:solidFill>
                        </a:rPr>
                        <a:t> ans</a:t>
                      </a:r>
                      <a:endParaRPr lang="fr-FR" dirty="0">
                        <a:solidFill>
                          <a:srgbClr val="008000"/>
                        </a:solidFill>
                      </a:endParaRPr>
                    </a:p>
                  </a:txBody>
                  <a:tcPr/>
                </a:tc>
                <a:tc>
                  <a:txBody>
                    <a:bodyPr/>
                    <a:lstStyle/>
                    <a:p>
                      <a:r>
                        <a:rPr lang="fr-FR" dirty="0" smtClean="0"/>
                        <a:t>5 ans</a:t>
                      </a:r>
                      <a:endParaRPr lang="fr-FR" dirty="0"/>
                    </a:p>
                  </a:txBody>
                  <a:tcPr/>
                </a:tc>
                <a:tc>
                  <a:txBody>
                    <a:bodyPr/>
                    <a:lstStyle/>
                    <a:p>
                      <a:r>
                        <a:rPr lang="fr-FR" dirty="0" smtClean="0"/>
                        <a:t>5 ans</a:t>
                      </a:r>
                    </a:p>
                  </a:txBody>
                  <a:tcPr/>
                </a:tc>
              </a:tr>
              <a:tr h="370840">
                <a:tc>
                  <a:txBody>
                    <a:bodyPr/>
                    <a:lstStyle/>
                    <a:p>
                      <a:r>
                        <a:rPr lang="fr-FR" dirty="0" smtClean="0"/>
                        <a:t>Taux</a:t>
                      </a:r>
                      <a:r>
                        <a:rPr lang="fr-FR" baseline="0" dirty="0" smtClean="0"/>
                        <a:t> de RMA</a:t>
                      </a:r>
                      <a:endParaRPr lang="fr-FR" dirty="0"/>
                    </a:p>
                  </a:txBody>
                  <a:tcPr/>
                </a:tc>
                <a:tc>
                  <a:txBody>
                    <a:bodyPr/>
                    <a:lstStyle/>
                    <a:p>
                      <a:r>
                        <a:rPr lang="fr-FR" dirty="0" smtClean="0">
                          <a:solidFill>
                            <a:srgbClr val="008000"/>
                          </a:solidFill>
                        </a:rPr>
                        <a:t>0,4%</a:t>
                      </a:r>
                      <a:endParaRPr lang="fr-FR" dirty="0">
                        <a:solidFill>
                          <a:srgbClr val="008000"/>
                        </a:solidFill>
                      </a:endParaRPr>
                    </a:p>
                  </a:txBody>
                  <a:tcPr/>
                </a:tc>
                <a:tc>
                  <a:txBody>
                    <a:bodyPr/>
                    <a:lstStyle/>
                    <a:p>
                      <a:r>
                        <a:rPr lang="fr-FR" dirty="0" smtClean="0"/>
                        <a:t>3-4%</a:t>
                      </a:r>
                      <a:endParaRPr lang="fr-FR" dirty="0"/>
                    </a:p>
                  </a:txBody>
                  <a:tcPr/>
                </a:tc>
                <a:tc>
                  <a:txBody>
                    <a:bodyPr/>
                    <a:lstStyle/>
                    <a:p>
                      <a:r>
                        <a:rPr lang="fr-FR" dirty="0" smtClean="0"/>
                        <a:t>3-4%</a:t>
                      </a:r>
                    </a:p>
                  </a:txBody>
                  <a:tcPr/>
                </a:tc>
              </a:tr>
              <a:tr h="370840">
                <a:tc>
                  <a:txBody>
                    <a:bodyPr/>
                    <a:lstStyle/>
                    <a:p>
                      <a:r>
                        <a:rPr lang="fr-FR" dirty="0" smtClean="0"/>
                        <a:t>Fabrication</a:t>
                      </a:r>
                      <a:endParaRPr lang="fr-FR" dirty="0"/>
                    </a:p>
                  </a:txBody>
                  <a:tcPr/>
                </a:tc>
                <a:tc>
                  <a:txBody>
                    <a:bodyPr/>
                    <a:lstStyle/>
                    <a:p>
                      <a:r>
                        <a:rPr lang="fr-FR" dirty="0" smtClean="0">
                          <a:solidFill>
                            <a:srgbClr val="000000"/>
                          </a:solidFill>
                        </a:rPr>
                        <a:t>Europe</a:t>
                      </a:r>
                      <a:endParaRPr lang="fr-FR" dirty="0">
                        <a:solidFill>
                          <a:srgbClr val="000000"/>
                        </a:solidFill>
                      </a:endParaRPr>
                    </a:p>
                  </a:txBody>
                  <a:tcPr/>
                </a:tc>
                <a:tc>
                  <a:txBody>
                    <a:bodyPr/>
                    <a:lstStyle/>
                    <a:p>
                      <a:r>
                        <a:rPr lang="fr-FR" dirty="0" smtClean="0">
                          <a:solidFill>
                            <a:srgbClr val="000000"/>
                          </a:solidFill>
                        </a:rPr>
                        <a:t>Asie</a:t>
                      </a:r>
                      <a:endParaRPr lang="fr-FR" dirty="0">
                        <a:solidFill>
                          <a:srgbClr val="000000"/>
                        </a:solidFill>
                      </a:endParaRPr>
                    </a:p>
                  </a:txBody>
                  <a:tcPr/>
                </a:tc>
                <a:tc>
                  <a:txBody>
                    <a:bodyPr/>
                    <a:lstStyle/>
                    <a:p>
                      <a:r>
                        <a:rPr lang="fr-FR" dirty="0" smtClean="0">
                          <a:solidFill>
                            <a:srgbClr val="000000"/>
                          </a:solidFill>
                        </a:rPr>
                        <a:t>Asie</a:t>
                      </a:r>
                    </a:p>
                  </a:txBody>
                  <a:tcPr/>
                </a:tc>
              </a:tr>
              <a:tr h="370840">
                <a:tc>
                  <a:txBody>
                    <a:bodyPr/>
                    <a:lstStyle/>
                    <a:p>
                      <a:r>
                        <a:rPr lang="fr-FR" dirty="0" smtClean="0"/>
                        <a:t>Personnalisation</a:t>
                      </a:r>
                      <a:r>
                        <a:rPr lang="fr-FR" baseline="0" dirty="0" smtClean="0"/>
                        <a:t> Hardware</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r h="370840">
                <a:tc>
                  <a:txBody>
                    <a:bodyPr/>
                    <a:lstStyle/>
                    <a:p>
                      <a:r>
                        <a:rPr lang="fr-FR" dirty="0" smtClean="0"/>
                        <a:t>OS Sécurisé et signé</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r h="370840">
                <a:tc>
                  <a:txBody>
                    <a:bodyPr/>
                    <a:lstStyle/>
                    <a:p>
                      <a:r>
                        <a:rPr lang="fr-FR" dirty="0" smtClean="0"/>
                        <a:t>Accélération Multimédia hardware</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r h="370840">
                <a:tc>
                  <a:txBody>
                    <a:bodyPr/>
                    <a:lstStyle/>
                    <a:p>
                      <a:r>
                        <a:rPr lang="fr-FR" dirty="0" smtClean="0"/>
                        <a:t>Gestion unique multi</a:t>
                      </a:r>
                      <a:r>
                        <a:rPr lang="fr-FR" baseline="0" dirty="0" smtClean="0"/>
                        <a:t> OS</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r h="370840">
                <a:tc>
                  <a:txBody>
                    <a:bodyPr/>
                    <a:lstStyle/>
                    <a:p>
                      <a:r>
                        <a:rPr lang="fr-FR" dirty="0" smtClean="0"/>
                        <a:t>Intégration totale Active Directory</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r h="370840">
                <a:tc>
                  <a:txBody>
                    <a:bodyPr/>
                    <a:lstStyle/>
                    <a:p>
                      <a:r>
                        <a:rPr lang="fr-FR" dirty="0" smtClean="0"/>
                        <a:t>Config automatique par terminal/utilisateur</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r h="370840">
                <a:tc>
                  <a:txBody>
                    <a:bodyPr/>
                    <a:lstStyle/>
                    <a:p>
                      <a:r>
                        <a:rPr lang="fr-FR" dirty="0" smtClean="0"/>
                        <a:t>Authentification</a:t>
                      </a:r>
                      <a:r>
                        <a:rPr lang="fr-FR" baseline="0" dirty="0" smtClean="0"/>
                        <a:t> sur le domaine</a:t>
                      </a:r>
                      <a:endParaRPr lang="fr-FR" dirty="0"/>
                    </a:p>
                  </a:txBody>
                  <a:tcPr/>
                </a:tc>
                <a:tc>
                  <a:txBody>
                    <a:bodyPr/>
                    <a:lstStyle/>
                    <a:p>
                      <a:r>
                        <a:rPr lang="fr-FR" dirty="0" smtClean="0">
                          <a:solidFill>
                            <a:srgbClr val="008000"/>
                          </a:solidFill>
                        </a:rPr>
                        <a:t>Oui</a:t>
                      </a:r>
                      <a:endParaRPr lang="fr-FR" dirty="0">
                        <a:solidFill>
                          <a:srgbClr val="008000"/>
                        </a:solidFill>
                      </a:endParaRPr>
                    </a:p>
                  </a:txBody>
                  <a:tcPr/>
                </a:tc>
                <a:tc>
                  <a:txBody>
                    <a:bodyPr/>
                    <a:lstStyle/>
                    <a:p>
                      <a:r>
                        <a:rPr lang="fr-FR" dirty="0" smtClean="0">
                          <a:solidFill>
                            <a:srgbClr val="FF0000"/>
                          </a:solidFill>
                        </a:rPr>
                        <a:t>Non</a:t>
                      </a:r>
                      <a:endParaRPr lang="fr-FR" dirty="0">
                        <a:solidFill>
                          <a:srgbClr val="FF0000"/>
                        </a:solidFill>
                      </a:endParaRPr>
                    </a:p>
                  </a:txBody>
                  <a:tcPr/>
                </a:tc>
                <a:tc>
                  <a:txBody>
                    <a:bodyPr/>
                    <a:lstStyle/>
                    <a:p>
                      <a:r>
                        <a:rPr lang="fr-FR" dirty="0" smtClean="0">
                          <a:solidFill>
                            <a:srgbClr val="FF0000"/>
                          </a:solidFill>
                        </a:rPr>
                        <a:t>Non</a:t>
                      </a:r>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1"/>
          <p:cNvSpPr>
            <a:spLocks noGrp="1"/>
          </p:cNvSpPr>
          <p:nvPr>
            <p:ph idx="1"/>
          </p:nvPr>
        </p:nvSpPr>
        <p:spPr>
          <a:xfrm>
            <a:off x="142875" y="1428750"/>
            <a:ext cx="8786813" cy="4829175"/>
          </a:xfrm>
        </p:spPr>
        <p:txBody>
          <a:bodyPr/>
          <a:lstStyle/>
          <a:p>
            <a:pPr eaLnBrk="1" hangingPunct="1"/>
            <a:r>
              <a:rPr lang="fr-FR" sz="1800" dirty="0" smtClean="0"/>
              <a:t>Xcalibur s’intègre dans l’Active Directory, </a:t>
            </a:r>
            <a:r>
              <a:rPr lang="fr-FR" sz="1800" b="1" dirty="0" smtClean="0"/>
              <a:t>sans extension de schéma</a:t>
            </a:r>
            <a:r>
              <a:rPr lang="fr-FR" sz="1800" dirty="0" smtClean="0"/>
              <a:t>, </a:t>
            </a:r>
            <a:r>
              <a:rPr lang="fr-FR" sz="1800" b="1" dirty="0" smtClean="0"/>
              <a:t>ni import de fichier ADM</a:t>
            </a:r>
          </a:p>
          <a:p>
            <a:pPr eaLnBrk="1" hangingPunct="1"/>
            <a:r>
              <a:rPr lang="fr-FR" sz="1800" dirty="0" smtClean="0"/>
              <a:t>Il se comporte comme un </a:t>
            </a:r>
            <a:r>
              <a:rPr lang="fr-FR" sz="1800" b="1" dirty="0" smtClean="0"/>
              <a:t>ADAM</a:t>
            </a:r>
          </a:p>
          <a:p>
            <a:pPr eaLnBrk="1" hangingPunct="1"/>
            <a:r>
              <a:rPr lang="fr-FR" sz="1800" dirty="0" smtClean="0"/>
              <a:t>Xcalibur utilise une </a:t>
            </a:r>
            <a:r>
              <a:rPr lang="fr-FR" sz="1800" b="1" dirty="0" smtClean="0"/>
              <a:t>MMC standard</a:t>
            </a:r>
          </a:p>
          <a:p>
            <a:pPr eaLnBrk="1" hangingPunct="1"/>
            <a:r>
              <a:rPr lang="fr-FR" sz="1800" b="1" dirty="0" smtClean="0"/>
              <a:t>100% des réglages </a:t>
            </a:r>
            <a:r>
              <a:rPr lang="fr-FR" sz="1800" dirty="0" smtClean="0"/>
              <a:t>des terminaux, les upgrade de </a:t>
            </a:r>
            <a:r>
              <a:rPr lang="fr-FR" sz="1800" dirty="0" err="1" smtClean="0"/>
              <a:t>firmware</a:t>
            </a:r>
            <a:r>
              <a:rPr lang="fr-FR" sz="1800" dirty="0" smtClean="0"/>
              <a:t> CE/Linux, les plugins sont disponibles sous forme de GPO</a:t>
            </a:r>
          </a:p>
          <a:p>
            <a:pPr eaLnBrk="1" hangingPunct="1"/>
            <a:r>
              <a:rPr lang="fr-FR" sz="1800" dirty="0" smtClean="0"/>
              <a:t>Xcalibur pousse ces </a:t>
            </a:r>
            <a:r>
              <a:rPr lang="fr-FR" sz="1800" b="1" dirty="0" smtClean="0"/>
              <a:t>GPO spécifiques Chip PC </a:t>
            </a:r>
            <a:r>
              <a:rPr lang="fr-FR" sz="1800" dirty="0" smtClean="0"/>
              <a:t>qui</a:t>
            </a:r>
            <a:r>
              <a:rPr lang="fr-FR" sz="1800" b="1" dirty="0" smtClean="0"/>
              <a:t> </a:t>
            </a:r>
            <a:r>
              <a:rPr lang="fr-FR" sz="1800" dirty="0" smtClean="0"/>
              <a:t>ne sont </a:t>
            </a:r>
            <a:r>
              <a:rPr lang="fr-FR" sz="1800" b="1" dirty="0" smtClean="0"/>
              <a:t>pas visibles dans l’AD</a:t>
            </a:r>
            <a:r>
              <a:rPr lang="fr-FR" sz="1800" dirty="0" smtClean="0"/>
              <a:t>, et réciproquement</a:t>
            </a:r>
          </a:p>
          <a:p>
            <a:pPr eaLnBrk="1" hangingPunct="1"/>
            <a:r>
              <a:rPr lang="fr-FR" sz="1800" dirty="0" smtClean="0"/>
              <a:t>On peut pousser les </a:t>
            </a:r>
            <a:r>
              <a:rPr lang="fr-FR" sz="1800" b="1" dirty="0" smtClean="0"/>
              <a:t>GPO sur les OU</a:t>
            </a:r>
            <a:r>
              <a:rPr lang="fr-FR" sz="1800" dirty="0" smtClean="0"/>
              <a:t>, les </a:t>
            </a:r>
            <a:r>
              <a:rPr lang="fr-FR" sz="1800" b="1" dirty="0" smtClean="0"/>
              <a:t>terminaux</a:t>
            </a:r>
            <a:r>
              <a:rPr lang="fr-FR" sz="1800" dirty="0" smtClean="0"/>
              <a:t>, mais également sur les </a:t>
            </a:r>
            <a:r>
              <a:rPr lang="fr-FR" sz="1800" b="1" dirty="0" smtClean="0"/>
              <a:t>Utilisateurs</a:t>
            </a:r>
            <a:r>
              <a:rPr lang="fr-FR" sz="1800" dirty="0" smtClean="0"/>
              <a:t> qui se connectent (</a:t>
            </a:r>
            <a:r>
              <a:rPr lang="fr-FR" sz="1800" b="1" dirty="0" smtClean="0"/>
              <a:t>login AD local</a:t>
            </a:r>
            <a:r>
              <a:rPr lang="fr-FR" sz="1800" dirty="0" smtClean="0"/>
              <a:t> au démarrage des terminaux)</a:t>
            </a:r>
          </a:p>
          <a:p>
            <a:pPr eaLnBrk="1" hangingPunct="1"/>
            <a:r>
              <a:rPr lang="fr-FR" sz="1800" dirty="0" smtClean="0"/>
              <a:t>Tous les réglages et paramètres sont stockés dans SQL Server </a:t>
            </a:r>
            <a:br>
              <a:rPr lang="fr-FR" sz="1800" dirty="0" smtClean="0"/>
            </a:br>
            <a:r>
              <a:rPr lang="fr-FR" sz="1800" dirty="0" smtClean="0"/>
              <a:t>(2000 / 2005 / Express / Standard / Cluster)</a:t>
            </a:r>
          </a:p>
          <a:p>
            <a:pPr eaLnBrk="1" hangingPunct="1"/>
            <a:r>
              <a:rPr lang="fr-FR" sz="1800" dirty="0" smtClean="0"/>
              <a:t>Pour les terminaux Linux, il faut installer en plus les </a:t>
            </a:r>
            <a:r>
              <a:rPr lang="fr-FR" sz="1800" b="1" dirty="0" smtClean="0"/>
              <a:t>Services NFS </a:t>
            </a:r>
            <a:r>
              <a:rPr lang="fr-FR" sz="1800" dirty="0" smtClean="0"/>
              <a:t>de Microsoft pour gérer les déploiements de licences, plugins et </a:t>
            </a:r>
            <a:r>
              <a:rPr lang="fr-FR" sz="1800" dirty="0" smtClean="0"/>
              <a:t>OS (non nécessaire pour les version à partir de la 1.1.3)</a:t>
            </a:r>
            <a:endParaRPr lang="fr-FR" sz="1800" dirty="0" smtClean="0"/>
          </a:p>
          <a:p>
            <a:pPr eaLnBrk="1" hangingPunct="1"/>
            <a:r>
              <a:rPr lang="fr-FR" sz="1800" dirty="0" smtClean="0"/>
              <a:t>Xcalibur connait les sessions RDP / ICA / </a:t>
            </a:r>
            <a:r>
              <a:rPr lang="fr-FR" sz="1800" dirty="0" err="1" smtClean="0"/>
              <a:t>Vmware</a:t>
            </a:r>
            <a:r>
              <a:rPr lang="fr-FR" sz="1800" dirty="0" smtClean="0"/>
              <a:t> lancées sur les terminaux</a:t>
            </a:r>
          </a:p>
        </p:txBody>
      </p:sp>
      <p:sp>
        <p:nvSpPr>
          <p:cNvPr id="26626"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Guide de ventes – V1.0 – 10/09 – Page </a:t>
            </a:r>
            <a:fld id="{A6BBEAC0-33ED-4762-9A9F-3413310FD092}" type="slidenum">
              <a:rPr lang="fr-FR"/>
              <a:pPr fontAlgn="base">
                <a:spcBef>
                  <a:spcPct val="0"/>
                </a:spcBef>
                <a:spcAft>
                  <a:spcPct val="0"/>
                </a:spcAft>
                <a:defRPr/>
              </a:pPr>
              <a:t>22</a:t>
            </a:fld>
            <a:endParaRPr lang="fr-FR"/>
          </a:p>
        </p:txBody>
      </p:sp>
      <p:sp>
        <p:nvSpPr>
          <p:cNvPr id="25604" name="Titre 2"/>
          <p:cNvSpPr>
            <a:spLocks noGrp="1"/>
          </p:cNvSpPr>
          <p:nvPr>
            <p:ph type="title"/>
          </p:nvPr>
        </p:nvSpPr>
        <p:spPr>
          <a:xfrm>
            <a:off x="428625" y="928688"/>
            <a:ext cx="8229600" cy="642937"/>
          </a:xfrm>
        </p:spPr>
        <p:txBody>
          <a:bodyPr/>
          <a:lstStyle/>
          <a:p>
            <a:pPr eaLnBrk="1" hangingPunct="1"/>
            <a:r>
              <a:rPr lang="fr-FR" smtClean="0"/>
              <a:t>Informations Techniques Xcalibur</a:t>
            </a:r>
          </a:p>
        </p:txBody>
      </p:sp>
      <p:pic>
        <p:nvPicPr>
          <p:cNvPr id="7" name="Picture 4"/>
          <p:cNvPicPr>
            <a:picLocks noChangeAspect="1" noChangeArrowheads="1"/>
          </p:cNvPicPr>
          <p:nvPr/>
        </p:nvPicPr>
        <p:blipFill>
          <a:blip r:embed="rId2" cstate="print"/>
          <a:srcRect/>
          <a:stretch>
            <a:fillRect/>
          </a:stretch>
        </p:blipFill>
        <p:spPr bwMode="auto">
          <a:xfrm>
            <a:off x="6143625" y="1785938"/>
            <a:ext cx="1500188" cy="88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1"/>
          <p:cNvSpPr>
            <a:spLocks noGrp="1"/>
          </p:cNvSpPr>
          <p:nvPr>
            <p:ph idx="1"/>
          </p:nvPr>
        </p:nvSpPr>
        <p:spPr>
          <a:xfrm>
            <a:off x="457200" y="1457325"/>
            <a:ext cx="8229600" cy="5043488"/>
          </a:xfrm>
        </p:spPr>
        <p:txBody>
          <a:bodyPr/>
          <a:lstStyle/>
          <a:p>
            <a:pPr eaLnBrk="1" hangingPunct="1"/>
            <a:r>
              <a:rPr lang="fr-FR" sz="1800" dirty="0" smtClean="0"/>
              <a:t>Les terminaux sous OS </a:t>
            </a:r>
            <a:r>
              <a:rPr lang="fr-FR" sz="1800" dirty="0" err="1" smtClean="0"/>
              <a:t>ThinX</a:t>
            </a:r>
            <a:r>
              <a:rPr lang="fr-FR" sz="1800" dirty="0" smtClean="0"/>
              <a:t> Linux (Plug PC, Jack PC, Xtreme PC) possèdent un </a:t>
            </a:r>
            <a:r>
              <a:rPr lang="fr-FR" sz="1800" dirty="0" err="1" smtClean="0"/>
              <a:t>co-processeur</a:t>
            </a:r>
            <a:r>
              <a:rPr lang="fr-FR" sz="1800" dirty="0" smtClean="0"/>
              <a:t> multimédia prenant en charge une accélération hardware des vidéos </a:t>
            </a:r>
            <a:r>
              <a:rPr lang="fr-FR" sz="1800" b="1" dirty="0" smtClean="0"/>
              <a:t>MPEG2/4, </a:t>
            </a:r>
            <a:r>
              <a:rPr lang="fr-FR" sz="1800" b="1" dirty="0" err="1" smtClean="0"/>
              <a:t>DivX</a:t>
            </a:r>
            <a:r>
              <a:rPr lang="fr-FR" sz="1800" b="1" dirty="0" smtClean="0"/>
              <a:t>, et WMV</a:t>
            </a:r>
            <a:r>
              <a:rPr lang="fr-FR" sz="1800" dirty="0" smtClean="0"/>
              <a:t> (résolution max 720x486)</a:t>
            </a:r>
            <a:r>
              <a:rPr lang="fr-FR" sz="1800" b="1" dirty="0" smtClean="0"/>
              <a:t/>
            </a:r>
            <a:br>
              <a:rPr lang="fr-FR" sz="1800" b="1" dirty="0" smtClean="0"/>
            </a:br>
            <a:r>
              <a:rPr lang="fr-FR" sz="1800" dirty="0" smtClean="0"/>
              <a:t>Les autres codecs sont software</a:t>
            </a:r>
          </a:p>
          <a:p>
            <a:pPr eaLnBrk="1" hangingPunct="1"/>
            <a:r>
              <a:rPr lang="fr-FR" sz="1800" dirty="0" smtClean="0"/>
              <a:t>Un lecteur est disponible en local, et il est possible de l’utiliser pour transformer ces terminaux en </a:t>
            </a:r>
            <a:r>
              <a:rPr lang="fr-FR" sz="1800" b="1" dirty="0" smtClean="0"/>
              <a:t>borne d’affichage vidéo autonome</a:t>
            </a:r>
          </a:p>
          <a:p>
            <a:pPr eaLnBrk="1" hangingPunct="1"/>
            <a:endParaRPr lang="fr-FR" sz="1800" dirty="0" smtClean="0"/>
          </a:p>
          <a:p>
            <a:pPr eaLnBrk="1" hangingPunct="1"/>
            <a:r>
              <a:rPr lang="fr-FR" sz="1800" dirty="0" smtClean="0"/>
              <a:t>La redirection Multimédia Citrix (HDX) </a:t>
            </a:r>
            <a:r>
              <a:rPr lang="fr-FR" sz="1800" dirty="0" smtClean="0"/>
              <a:t>est disponible sur les gammes 2xxx en Windows CE 6</a:t>
            </a:r>
          </a:p>
          <a:p>
            <a:pPr eaLnBrk="1" hangingPunct="1"/>
            <a:r>
              <a:rPr lang="fr-FR" sz="1800" dirty="0" smtClean="0"/>
              <a:t>La </a:t>
            </a:r>
            <a:r>
              <a:rPr lang="fr-FR" sz="1800" b="1" dirty="0" smtClean="0"/>
              <a:t>redirection des ports USB </a:t>
            </a:r>
            <a:r>
              <a:rPr lang="fr-FR" sz="1800" dirty="0" smtClean="0"/>
              <a:t>est déjà opérationnelle sous </a:t>
            </a:r>
            <a:r>
              <a:rPr lang="fr-FR" sz="1800" dirty="0" smtClean="0"/>
              <a:t>XenDesktop à partir de </a:t>
            </a:r>
            <a:r>
              <a:rPr lang="fr-FR" sz="1800" dirty="0" err="1" smtClean="0"/>
              <a:t>ThinX</a:t>
            </a:r>
            <a:r>
              <a:rPr lang="fr-FR" sz="1800" dirty="0" smtClean="0"/>
              <a:t> 1.1.2</a:t>
            </a:r>
            <a:endParaRPr lang="fr-FR" sz="1800" dirty="0" smtClean="0"/>
          </a:p>
          <a:p>
            <a:pPr eaLnBrk="1" hangingPunct="1"/>
            <a:r>
              <a:rPr lang="fr-FR" sz="1800" dirty="0" smtClean="0"/>
              <a:t>Une redirection Multimédia Chip PC est disponible pour RDP et ICA dès à présent via le client </a:t>
            </a:r>
            <a:r>
              <a:rPr lang="fr-FR" sz="1800" dirty="0" err="1" smtClean="0"/>
              <a:t>VoRDP</a:t>
            </a:r>
            <a:r>
              <a:rPr lang="fr-FR" sz="1800" dirty="0" smtClean="0"/>
              <a:t> – soumis à licence supplémentaire</a:t>
            </a:r>
          </a:p>
          <a:p>
            <a:pPr lvl="1" eaLnBrk="1" hangingPunct="1"/>
            <a:r>
              <a:rPr lang="fr-FR" sz="1800" dirty="0" smtClean="0"/>
              <a:t>Le flux vidéo est </a:t>
            </a:r>
            <a:r>
              <a:rPr lang="fr-FR" sz="1800" dirty="0" err="1" smtClean="0"/>
              <a:t>streamé</a:t>
            </a:r>
            <a:r>
              <a:rPr lang="fr-FR" sz="1800" dirty="0" smtClean="0"/>
              <a:t> au terminal via un canal virtuel RDP/ICA</a:t>
            </a:r>
          </a:p>
          <a:p>
            <a:pPr lvl="1" eaLnBrk="1" hangingPunct="1"/>
            <a:r>
              <a:rPr lang="fr-FR" sz="1800" dirty="0" smtClean="0"/>
              <a:t>La vidéo est jouée localement, en incrustation dans la session RDP/ICA</a:t>
            </a:r>
          </a:p>
          <a:p>
            <a:pPr lvl="1" eaLnBrk="1" hangingPunct="1"/>
            <a:r>
              <a:rPr lang="fr-FR" sz="1800" dirty="0" smtClean="0"/>
              <a:t>Le déplacement et le redimensionnement sont gérés</a:t>
            </a:r>
          </a:p>
        </p:txBody>
      </p:sp>
      <p:sp>
        <p:nvSpPr>
          <p:cNvPr id="26627" name="Titre 2"/>
          <p:cNvSpPr>
            <a:spLocks noGrp="1"/>
          </p:cNvSpPr>
          <p:nvPr>
            <p:ph type="title"/>
          </p:nvPr>
        </p:nvSpPr>
        <p:spPr>
          <a:xfrm>
            <a:off x="428625" y="928688"/>
            <a:ext cx="8229600" cy="642937"/>
          </a:xfrm>
        </p:spPr>
        <p:txBody>
          <a:bodyPr/>
          <a:lstStyle/>
          <a:p>
            <a:pPr eaLnBrk="1" hangingPunct="1"/>
            <a:r>
              <a:rPr lang="fr-FR" smtClean="0"/>
              <a:t>Accélération Multimédia</a:t>
            </a:r>
          </a:p>
        </p:txBody>
      </p:sp>
      <p:sp>
        <p:nvSpPr>
          <p:cNvPr id="4" name="Espace réservé du numéro de diapositive 3"/>
          <p:cNvSpPr>
            <a:spLocks noGrp="1"/>
          </p:cNvSpPr>
          <p:nvPr>
            <p:ph type="sldNum" sz="quarter" idx="10"/>
          </p:nvPr>
        </p:nvSpPr>
        <p:spPr/>
        <p:txBody>
          <a:bodyPr/>
          <a:lstStyle/>
          <a:p>
            <a:pPr>
              <a:defRPr/>
            </a:pPr>
            <a:r>
              <a:rPr lang="fr-FR"/>
              <a:t>Guide de ventes – V1.0 – 10/09 – Page </a:t>
            </a:r>
            <a:fld id="{F0B00F9D-F37B-4FB4-97C9-E570684929E8}" type="slidenum">
              <a:rPr lang="fr-FR"/>
              <a:pPr>
                <a:defRPr/>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1"/>
          <p:cNvSpPr>
            <a:spLocks noGrp="1"/>
          </p:cNvSpPr>
          <p:nvPr>
            <p:ph idx="1"/>
          </p:nvPr>
        </p:nvSpPr>
        <p:spPr>
          <a:xfrm>
            <a:off x="142875" y="1214438"/>
            <a:ext cx="8715375" cy="5072062"/>
          </a:xfrm>
        </p:spPr>
        <p:txBody>
          <a:bodyPr/>
          <a:lstStyle/>
          <a:p>
            <a:pPr eaLnBrk="1" hangingPunct="1">
              <a:buFont typeface="Arial" pitchFamily="34" charset="0"/>
              <a:buNone/>
            </a:pPr>
            <a:r>
              <a:rPr lang="fr-FR" sz="1600" dirty="0" smtClean="0"/>
              <a:t>	</a:t>
            </a:r>
            <a:r>
              <a:rPr lang="fr-FR" sz="1600" b="1" dirty="0" smtClean="0"/>
              <a:t>En cas de problème hardware/software sur une machine, et avant de faire un RMA, il faut toujours faire un Reset </a:t>
            </a:r>
            <a:r>
              <a:rPr lang="fr-FR" sz="1600" b="1" dirty="0" err="1" smtClean="0"/>
              <a:t>Factory</a:t>
            </a:r>
            <a:endParaRPr lang="fr-FR" sz="1600" b="1" dirty="0" smtClean="0"/>
          </a:p>
          <a:p>
            <a:pPr eaLnBrk="1" hangingPunct="1"/>
            <a:r>
              <a:rPr lang="fr-FR" sz="1600" dirty="0" smtClean="0"/>
              <a:t>Si le terminal connecté à Xcalibur, le plus simple est via la console</a:t>
            </a:r>
          </a:p>
          <a:p>
            <a:pPr eaLnBrk="1" hangingPunct="1"/>
            <a:r>
              <a:rPr lang="fr-FR" sz="1600" dirty="0" smtClean="0"/>
              <a:t>Si le terminal n’est pas managé ou n’est pas connecté à Xcalibur:</a:t>
            </a:r>
          </a:p>
          <a:p>
            <a:pPr lvl="1" eaLnBrk="1" hangingPunct="1"/>
            <a:r>
              <a:rPr lang="fr-FR" sz="1600" dirty="0" smtClean="0"/>
              <a:t>Appuyer rapidement sur le bouton « Reset » </a:t>
            </a:r>
          </a:p>
          <a:p>
            <a:pPr lvl="1" eaLnBrk="1" hangingPunct="1"/>
            <a:r>
              <a:rPr lang="fr-FR" sz="1600" dirty="0" smtClean="0"/>
              <a:t>Appuyer immédiatement sur « ON/STBY » sans le relâcher</a:t>
            </a:r>
          </a:p>
          <a:p>
            <a:pPr lvl="1" eaLnBrk="1" hangingPunct="1"/>
            <a:r>
              <a:rPr lang="fr-FR" sz="1600" u="sng" dirty="0" smtClean="0"/>
              <a:t>Après 8-10 secondes</a:t>
            </a:r>
            <a:r>
              <a:rPr lang="fr-FR" sz="1600" dirty="0" smtClean="0"/>
              <a:t>, la LED devient </a:t>
            </a:r>
            <a:r>
              <a:rPr lang="fr-FR" sz="1600" dirty="0" smtClean="0">
                <a:solidFill>
                  <a:srgbClr val="FFC000"/>
                </a:solidFill>
              </a:rPr>
              <a:t>Orange</a:t>
            </a:r>
            <a:r>
              <a:rPr lang="fr-FR" sz="1600" dirty="0" smtClean="0"/>
              <a:t>, puis </a:t>
            </a:r>
            <a:r>
              <a:rPr lang="fr-FR" sz="1600" b="1" dirty="0" smtClean="0">
                <a:solidFill>
                  <a:srgbClr val="FF0000"/>
                </a:solidFill>
              </a:rPr>
              <a:t>ROUGE</a:t>
            </a:r>
          </a:p>
          <a:p>
            <a:pPr lvl="1" eaLnBrk="1" hangingPunct="1"/>
            <a:r>
              <a:rPr lang="fr-FR" sz="1600" dirty="0" smtClean="0"/>
              <a:t>Uniquement à ce moment, relâcher « ON/STBY »</a:t>
            </a:r>
          </a:p>
          <a:p>
            <a:pPr lvl="1" eaLnBrk="1" hangingPunct="1"/>
            <a:r>
              <a:rPr lang="fr-FR" sz="1600" dirty="0" smtClean="0"/>
              <a:t>La LED </a:t>
            </a:r>
            <a:r>
              <a:rPr lang="fr-FR" sz="1600" u="sng" dirty="0" smtClean="0"/>
              <a:t>doit rester </a:t>
            </a:r>
            <a:r>
              <a:rPr lang="fr-FR" sz="1600" u="sng" dirty="0" smtClean="0">
                <a:solidFill>
                  <a:srgbClr val="FF0000"/>
                </a:solidFill>
              </a:rPr>
              <a:t>ROUGE</a:t>
            </a:r>
            <a:r>
              <a:rPr lang="fr-FR" sz="1600" u="sng" dirty="0" smtClean="0"/>
              <a:t> </a:t>
            </a:r>
            <a:r>
              <a:rPr lang="fr-FR" sz="1600" dirty="0" smtClean="0"/>
              <a:t>(sinon, recommencer du début)</a:t>
            </a:r>
          </a:p>
          <a:p>
            <a:pPr lvl="1" eaLnBrk="1" hangingPunct="1"/>
            <a:r>
              <a:rPr lang="fr-FR" sz="1600" dirty="0" smtClean="0"/>
              <a:t>Faire un « double clic » sur « ON/STBY », </a:t>
            </a:r>
            <a:r>
              <a:rPr lang="fr-FR" sz="1600" u="sng" dirty="0" smtClean="0"/>
              <a:t>en le gardant enfoncé au deuxième clic</a:t>
            </a:r>
          </a:p>
          <a:p>
            <a:pPr lvl="1" eaLnBrk="1" hangingPunct="1"/>
            <a:r>
              <a:rPr lang="fr-FR" sz="1600" dirty="0" smtClean="0"/>
              <a:t>Le terminal s’allume alors sur l’écran de boot, avec la barre de chargement en bas</a:t>
            </a:r>
          </a:p>
          <a:p>
            <a:pPr lvl="1" eaLnBrk="1" hangingPunct="1"/>
            <a:r>
              <a:rPr lang="fr-FR" sz="1600" dirty="0" smtClean="0"/>
              <a:t>Une fois la barre chargée totalement, vous pouvez relâcher « ON/STBY »</a:t>
            </a:r>
          </a:p>
          <a:p>
            <a:pPr lvl="1" eaLnBrk="1" hangingPunct="1"/>
            <a:r>
              <a:rPr lang="fr-FR" sz="1600" dirty="0" smtClean="0"/>
              <a:t>Le terminal démarre en « </a:t>
            </a:r>
            <a:r>
              <a:rPr lang="fr-FR" sz="1600" u="sng" dirty="0" err="1" smtClean="0"/>
              <a:t>Safe</a:t>
            </a:r>
            <a:r>
              <a:rPr lang="fr-FR" sz="1600" u="sng" dirty="0" smtClean="0"/>
              <a:t> Mode</a:t>
            </a:r>
            <a:r>
              <a:rPr lang="fr-FR" sz="1600" dirty="0" smtClean="0"/>
              <a:t> » (config minimale de l’OS)</a:t>
            </a:r>
          </a:p>
          <a:p>
            <a:pPr lvl="1" eaLnBrk="1" hangingPunct="1"/>
            <a:r>
              <a:rPr lang="fr-FR" sz="1600" dirty="0" smtClean="0"/>
              <a:t>Aller dans le panneau de configuration, et lui demander un Reset </a:t>
            </a:r>
            <a:r>
              <a:rPr lang="fr-FR" sz="1600" dirty="0" err="1" smtClean="0"/>
              <a:t>Factory</a:t>
            </a:r>
            <a:r>
              <a:rPr lang="fr-FR" sz="1600" dirty="0" smtClean="0"/>
              <a:t> complet</a:t>
            </a:r>
          </a:p>
          <a:p>
            <a:pPr eaLnBrk="1" hangingPunct="1">
              <a:buFont typeface="Arial" pitchFamily="34" charset="0"/>
              <a:buNone/>
            </a:pPr>
            <a:endParaRPr lang="fr-FR" sz="1400" dirty="0" smtClean="0"/>
          </a:p>
          <a:p>
            <a:pPr eaLnBrk="1" hangingPunct="1">
              <a:buFont typeface="Arial" pitchFamily="34" charset="0"/>
              <a:buNone/>
            </a:pPr>
            <a:r>
              <a:rPr lang="fr-FR" sz="1400" dirty="0" smtClean="0"/>
              <a:t>Xtreme PC / Plug PC: </a:t>
            </a:r>
            <a:r>
              <a:rPr lang="fr-FR" sz="1400" dirty="0" smtClean="0">
                <a:hlinkClick r:id="rId2"/>
              </a:rPr>
              <a:t>http://www.chippc.com/support/knowledge-base/answer.asp?id=581</a:t>
            </a:r>
            <a:endParaRPr lang="fr-FR" sz="1400" dirty="0" smtClean="0"/>
          </a:p>
          <a:p>
            <a:pPr eaLnBrk="1" hangingPunct="1">
              <a:buFont typeface="Arial" pitchFamily="34" charset="0"/>
              <a:buNone/>
            </a:pPr>
            <a:r>
              <a:rPr lang="fr-FR" sz="1400" dirty="0" smtClean="0"/>
              <a:t>Jack PC: </a:t>
            </a:r>
            <a:r>
              <a:rPr lang="fr-FR" sz="1400" dirty="0" smtClean="0">
                <a:hlinkClick r:id="rId3"/>
              </a:rPr>
              <a:t>http://www.chippc.com/support/knowledge-base/answer.asp?id=575</a:t>
            </a:r>
            <a:endParaRPr lang="fr-FR" sz="1400" dirty="0" smtClean="0"/>
          </a:p>
          <a:p>
            <a:pPr eaLnBrk="1" hangingPunct="1">
              <a:buFont typeface="Arial" pitchFamily="34" charset="0"/>
              <a:buNone/>
            </a:pPr>
            <a:r>
              <a:rPr lang="fr-FR" sz="1400" dirty="0" smtClean="0"/>
              <a:t>(sur le Jack PC, le bouton ON/STBY est accessible via un trombone)</a:t>
            </a:r>
          </a:p>
          <a:p>
            <a:pPr eaLnBrk="1" hangingPunct="1"/>
            <a:endParaRPr lang="fr-FR" sz="1400" dirty="0" smtClean="0"/>
          </a:p>
        </p:txBody>
      </p:sp>
      <p:sp>
        <p:nvSpPr>
          <p:cNvPr id="27651" name="Titre 2"/>
          <p:cNvSpPr>
            <a:spLocks noGrp="1"/>
          </p:cNvSpPr>
          <p:nvPr>
            <p:ph type="title"/>
          </p:nvPr>
        </p:nvSpPr>
        <p:spPr>
          <a:xfrm>
            <a:off x="428625" y="785813"/>
            <a:ext cx="8229600" cy="642937"/>
          </a:xfrm>
        </p:spPr>
        <p:txBody>
          <a:bodyPr/>
          <a:lstStyle/>
          <a:p>
            <a:pPr eaLnBrk="1" hangingPunct="1"/>
            <a:r>
              <a:rPr lang="fr-FR" smtClean="0"/>
              <a:t>Reset Factory d’un terminal</a:t>
            </a:r>
          </a:p>
        </p:txBody>
      </p:sp>
      <p:sp>
        <p:nvSpPr>
          <p:cNvPr id="4" name="Espace réservé du numéro de diapositive 3"/>
          <p:cNvSpPr>
            <a:spLocks noGrp="1"/>
          </p:cNvSpPr>
          <p:nvPr>
            <p:ph type="sldNum" sz="quarter" idx="10"/>
          </p:nvPr>
        </p:nvSpPr>
        <p:spPr/>
        <p:txBody>
          <a:bodyPr/>
          <a:lstStyle/>
          <a:p>
            <a:pPr>
              <a:defRPr/>
            </a:pPr>
            <a:r>
              <a:rPr lang="fr-FR"/>
              <a:t>Guide de ventes – V1.0 – 10/09 – Page </a:t>
            </a:r>
            <a:fld id="{D5BE2831-04BE-48D7-8E64-C24FE5CDC9E4}" type="slidenum">
              <a:rPr lang="fr-FR"/>
              <a:pPr>
                <a:defRPr/>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1"/>
          <p:cNvSpPr>
            <a:spLocks noGrp="1"/>
          </p:cNvSpPr>
          <p:nvPr>
            <p:ph idx="1"/>
          </p:nvPr>
        </p:nvSpPr>
        <p:spPr/>
        <p:txBody>
          <a:bodyPr/>
          <a:lstStyle/>
          <a:p>
            <a:pPr eaLnBrk="1" hangingPunct="1"/>
            <a:endParaRPr lang="fr-FR" dirty="0" smtClean="0"/>
          </a:p>
          <a:p>
            <a:pPr eaLnBrk="1" hangingPunct="1"/>
            <a:endParaRPr lang="fr-FR" dirty="0" smtClean="0"/>
          </a:p>
          <a:p>
            <a:pPr eaLnBrk="1" hangingPunct="1"/>
            <a:r>
              <a:rPr lang="fr-FR" smtClean="0"/>
              <a:t>Une URL rassemblant les documents techniques est maintenue :</a:t>
            </a:r>
            <a:br>
              <a:rPr lang="fr-FR" smtClean="0"/>
            </a:br>
            <a:r>
              <a:rPr lang="fr-FR" smtClean="0"/>
              <a:t/>
            </a:r>
            <a:br>
              <a:rPr lang="fr-FR" smtClean="0"/>
            </a:br>
            <a:r>
              <a:rPr lang="fr-FR" smtClean="0">
                <a:hlinkClick r:id="rId2"/>
              </a:rPr>
              <a:t>http://www.chippc.fr/doc</a:t>
            </a:r>
            <a:endParaRPr lang="fr-FR" smtClean="0"/>
          </a:p>
          <a:p>
            <a:pPr eaLnBrk="1" hangingPunct="1"/>
            <a:endParaRPr lang="fr-FR" dirty="0" smtClean="0"/>
          </a:p>
          <a:p>
            <a:pPr eaLnBrk="1" hangingPunct="1"/>
            <a:endParaRPr lang="fr-FR" dirty="0" smtClean="0"/>
          </a:p>
          <a:p>
            <a:pPr eaLnBrk="1" hangingPunct="1"/>
            <a:r>
              <a:rPr lang="fr-FR" dirty="0" smtClean="0"/>
              <a:t>Pour télécharger les derniers Firmware / Plugins / MSI Xcalibur</a:t>
            </a:r>
            <a:br>
              <a:rPr lang="fr-FR" dirty="0" smtClean="0"/>
            </a:br>
            <a:r>
              <a:rPr lang="fr-FR" dirty="0" smtClean="0"/>
              <a:t/>
            </a:r>
            <a:br>
              <a:rPr lang="fr-FR" dirty="0" smtClean="0"/>
            </a:br>
            <a:r>
              <a:rPr lang="fr-FR" dirty="0" smtClean="0">
                <a:hlinkClick r:id="rId3"/>
              </a:rPr>
              <a:t>http://www.chippc.fr/download</a:t>
            </a:r>
            <a:endParaRPr lang="fr-FR" dirty="0" smtClean="0"/>
          </a:p>
          <a:p>
            <a:pPr eaLnBrk="1" hangingPunct="1"/>
            <a:endParaRPr lang="fr-FR" dirty="0" smtClean="0"/>
          </a:p>
        </p:txBody>
      </p:sp>
      <p:sp>
        <p:nvSpPr>
          <p:cNvPr id="28675" name="Titre 2"/>
          <p:cNvSpPr>
            <a:spLocks noGrp="1"/>
          </p:cNvSpPr>
          <p:nvPr>
            <p:ph type="title"/>
          </p:nvPr>
        </p:nvSpPr>
        <p:spPr/>
        <p:txBody>
          <a:bodyPr/>
          <a:lstStyle/>
          <a:p>
            <a:pPr eaLnBrk="1" hangingPunct="1"/>
            <a:r>
              <a:rPr lang="fr-FR" smtClean="0"/>
              <a:t>URL de référence</a:t>
            </a:r>
          </a:p>
        </p:txBody>
      </p:sp>
      <p:sp>
        <p:nvSpPr>
          <p:cNvPr id="4" name="Espace réservé du numéro de diapositive 3"/>
          <p:cNvSpPr>
            <a:spLocks noGrp="1"/>
          </p:cNvSpPr>
          <p:nvPr>
            <p:ph type="sldNum" sz="quarter" idx="10"/>
          </p:nvPr>
        </p:nvSpPr>
        <p:spPr/>
        <p:txBody>
          <a:bodyPr/>
          <a:lstStyle/>
          <a:p>
            <a:pPr>
              <a:defRPr/>
            </a:pPr>
            <a:r>
              <a:rPr lang="fr-FR"/>
              <a:t>Guide de ventes – V1.0 – 10/09 – Page </a:t>
            </a:r>
            <a:fld id="{90EDE08C-54A9-4072-8E8D-3B0977CC0347}" type="slidenum">
              <a:rPr lang="fr-FR"/>
              <a:pPr>
                <a:defRPr/>
              </a:pPr>
              <a:t>25</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EB7206A0-7D7E-475C-9B41-C9E7C3FFF97B}" type="slidenum">
              <a:rPr lang="fr-FR"/>
              <a:pPr fontAlgn="base">
                <a:spcBef>
                  <a:spcPct val="0"/>
                </a:spcBef>
                <a:spcAft>
                  <a:spcPct val="0"/>
                </a:spcAft>
                <a:defRPr/>
              </a:pPr>
              <a:t>3</a:t>
            </a:fld>
            <a:endParaRPr lang="fr-FR" dirty="0"/>
          </a:p>
        </p:txBody>
      </p:sp>
      <p:sp>
        <p:nvSpPr>
          <p:cNvPr id="6" name="Espace réservé du contenu 2"/>
          <p:cNvSpPr>
            <a:spLocks noGrp="1"/>
          </p:cNvSpPr>
          <p:nvPr>
            <p:ph idx="1"/>
          </p:nvPr>
        </p:nvSpPr>
        <p:spPr>
          <a:xfrm>
            <a:off x="457200" y="1071563"/>
            <a:ext cx="8543925" cy="5572125"/>
          </a:xfrm>
        </p:spPr>
        <p:txBody>
          <a:bodyPr rtlCol="0">
            <a:normAutofit fontScale="92500" lnSpcReduction="20000"/>
          </a:bodyPr>
          <a:lstStyle/>
          <a:p>
            <a:pPr marL="342900" lvl="1" indent="-342900" eaLnBrk="1" fontAlgn="auto" hangingPunct="1">
              <a:spcAft>
                <a:spcPts val="0"/>
              </a:spcAft>
              <a:buFont typeface="Courier New" pitchFamily="49" charset="0"/>
              <a:buNone/>
              <a:defRPr/>
            </a:pPr>
            <a:r>
              <a:rPr lang="fr-FR" sz="2200" b="1" dirty="0" smtClean="0">
                <a:latin typeface="Arial Black" pitchFamily="34" charset="0"/>
                <a:ea typeface="PMingLiU" pitchFamily="18" charset="-120"/>
              </a:rPr>
              <a:t>Un accès performant aux </a:t>
            </a:r>
            <a:r>
              <a:rPr lang="fr-FR" sz="2200" b="1" dirty="0" err="1" smtClean="0">
                <a:latin typeface="Arial Black" pitchFamily="34" charset="0"/>
                <a:ea typeface="PMingLiU" pitchFamily="18" charset="-120"/>
              </a:rPr>
              <a:t>infrastuctures</a:t>
            </a:r>
            <a:r>
              <a:rPr lang="fr-FR" sz="2200" b="1" dirty="0" smtClean="0">
                <a:latin typeface="Arial Black" pitchFamily="34" charset="0"/>
                <a:ea typeface="PMingLiU" pitchFamily="18" charset="-120"/>
              </a:rPr>
              <a:t> centralisées </a:t>
            </a:r>
          </a:p>
          <a:p>
            <a:pPr marL="342900" lvl="1" indent="-342900" eaLnBrk="1" fontAlgn="auto" hangingPunct="1">
              <a:spcAft>
                <a:spcPts val="0"/>
              </a:spcAft>
              <a:buFont typeface="Courier New" pitchFamily="49" charset="0"/>
              <a:buNone/>
              <a:defRPr/>
            </a:pPr>
            <a:r>
              <a:rPr lang="fr-FR" sz="2200" b="1" dirty="0" smtClean="0">
                <a:latin typeface="Arial Black" pitchFamily="34" charset="0"/>
                <a:ea typeface="PMingLiU" pitchFamily="18" charset="-120"/>
              </a:rPr>
              <a:t>Argumentaire</a:t>
            </a:r>
          </a:p>
          <a:p>
            <a:pPr eaLnBrk="1" fontAlgn="auto" hangingPunct="1">
              <a:spcAft>
                <a:spcPts val="0"/>
              </a:spcAft>
              <a:defRPr/>
            </a:pPr>
            <a:r>
              <a:rPr lang="fr-FR" sz="1800" dirty="0" smtClean="0"/>
              <a:t>Connexion aux serveurs Microsoft, </a:t>
            </a:r>
            <a:r>
              <a:rPr lang="fr-FR" sz="1800" dirty="0" err="1" smtClean="0"/>
              <a:t>Citrix</a:t>
            </a:r>
            <a:r>
              <a:rPr lang="fr-FR" sz="1800" dirty="0" smtClean="0"/>
              <a:t>, </a:t>
            </a:r>
            <a:r>
              <a:rPr lang="fr-FR" sz="1800" dirty="0" err="1" smtClean="0"/>
              <a:t>Vmware</a:t>
            </a:r>
            <a:r>
              <a:rPr lang="fr-FR" sz="1800" dirty="0" smtClean="0"/>
              <a:t>, mainframe UNIX et/ou IBM</a:t>
            </a:r>
          </a:p>
          <a:p>
            <a:pPr eaLnBrk="1" fontAlgn="auto" hangingPunct="1">
              <a:spcAft>
                <a:spcPts val="0"/>
              </a:spcAft>
              <a:defRPr/>
            </a:pPr>
            <a:endParaRPr lang="fr-FR" sz="1800" dirty="0" smtClean="0"/>
          </a:p>
          <a:p>
            <a:pPr eaLnBrk="1" fontAlgn="auto" hangingPunct="1">
              <a:spcAft>
                <a:spcPts val="0"/>
              </a:spcAft>
              <a:defRPr/>
            </a:pPr>
            <a:r>
              <a:rPr lang="fr-FR" sz="1800" dirty="0" smtClean="0"/>
              <a:t>Support de </a:t>
            </a:r>
            <a:r>
              <a:rPr lang="fr-FR" sz="1800" dirty="0" err="1" smtClean="0"/>
              <a:t>Vmware</a:t>
            </a:r>
            <a:r>
              <a:rPr lang="fr-FR" sz="1800" dirty="0" smtClean="0"/>
              <a:t> </a:t>
            </a:r>
            <a:r>
              <a:rPr lang="fr-FR" sz="1800" dirty="0" err="1" smtClean="0"/>
              <a:t>View</a:t>
            </a:r>
            <a:r>
              <a:rPr lang="fr-FR" sz="1800" dirty="0" smtClean="0"/>
              <a:t>, </a:t>
            </a:r>
            <a:r>
              <a:rPr lang="fr-FR" sz="1800" dirty="0" err="1" smtClean="0"/>
              <a:t>XenApp</a:t>
            </a:r>
            <a:r>
              <a:rPr lang="fr-FR" sz="1800" dirty="0" smtClean="0"/>
              <a:t>, </a:t>
            </a:r>
            <a:r>
              <a:rPr lang="fr-FR" sz="1800" dirty="0" err="1" smtClean="0"/>
              <a:t>XenDesktop</a:t>
            </a:r>
            <a:r>
              <a:rPr lang="fr-FR" sz="1800" dirty="0" smtClean="0"/>
              <a:t>, TSE/RDP</a:t>
            </a:r>
          </a:p>
          <a:p>
            <a:pPr eaLnBrk="1" fontAlgn="auto" hangingPunct="1">
              <a:spcAft>
                <a:spcPts val="0"/>
              </a:spcAft>
              <a:defRPr/>
            </a:pPr>
            <a:endParaRPr lang="fr-FR" sz="1800" dirty="0" smtClean="0"/>
          </a:p>
          <a:p>
            <a:pPr eaLnBrk="1" fontAlgn="auto" hangingPunct="1">
              <a:spcAft>
                <a:spcPts val="0"/>
              </a:spcAft>
              <a:defRPr/>
            </a:pPr>
            <a:r>
              <a:rPr lang="fr-FR" sz="1800" dirty="0" smtClean="0"/>
              <a:t>Chip PC travaille à partir des codes sources fournis par Citrix, Microsoft et </a:t>
            </a:r>
            <a:r>
              <a:rPr lang="fr-FR" sz="1800" dirty="0" err="1" smtClean="0"/>
              <a:t>Vmware</a:t>
            </a:r>
            <a:r>
              <a:rPr lang="fr-FR" sz="1800" dirty="0" smtClean="0"/>
              <a:t> ce qui apporte la garantie de disposer d’une intégration parfaite avec le hardware, de la dernière version des clients d’accès, et de navigateurs Internet. </a:t>
            </a:r>
          </a:p>
          <a:p>
            <a:pPr eaLnBrk="1" fontAlgn="auto" hangingPunct="1">
              <a:spcAft>
                <a:spcPts val="0"/>
              </a:spcAft>
              <a:defRPr/>
            </a:pPr>
            <a:endParaRPr lang="fr-FR" sz="1800" dirty="0" smtClean="0"/>
          </a:p>
          <a:p>
            <a:pPr eaLnBrk="1" fontAlgn="auto" hangingPunct="1">
              <a:spcAft>
                <a:spcPts val="0"/>
              </a:spcAft>
              <a:defRPr/>
            </a:pPr>
            <a:r>
              <a:rPr lang="fr-FR" sz="1800" dirty="0" smtClean="0"/>
              <a:t>La mise à jour sur les terminaux s’effectue de manière partielle sans avoir recours à une mise à jour complète de l’image</a:t>
            </a:r>
          </a:p>
          <a:p>
            <a:pPr eaLnBrk="1" fontAlgn="auto" hangingPunct="1">
              <a:spcAft>
                <a:spcPts val="0"/>
              </a:spcAft>
              <a:defRPr/>
            </a:pPr>
            <a:endParaRPr lang="fr-FR" sz="1800" dirty="0" smtClean="0"/>
          </a:p>
          <a:p>
            <a:pPr eaLnBrk="1" fontAlgn="auto" hangingPunct="1">
              <a:spcAft>
                <a:spcPts val="0"/>
              </a:spcAft>
              <a:defRPr/>
            </a:pPr>
            <a:r>
              <a:rPr lang="fr-FR" sz="1800" dirty="0" smtClean="0"/>
              <a:t>Disponibilité des solutions pour sécuriser l’accès aux informations stratégiques au niveau du réseau et de l’utilisateur comme l’authentification Active Directory ou l’utilisation de Smart </a:t>
            </a:r>
            <a:r>
              <a:rPr lang="fr-FR" sz="1800" dirty="0" err="1" smtClean="0"/>
              <a:t>Card</a:t>
            </a:r>
            <a:endParaRPr lang="fr-FR" sz="1800" dirty="0" smtClean="0"/>
          </a:p>
          <a:p>
            <a:pPr eaLnBrk="1" fontAlgn="auto" hangingPunct="1">
              <a:spcAft>
                <a:spcPts val="0"/>
              </a:spcAft>
              <a:defRPr/>
            </a:pPr>
            <a:endParaRPr lang="fr-FR" dirty="0" smtClean="0"/>
          </a:p>
          <a:p>
            <a:pPr indent="0" eaLnBrk="1" fontAlgn="auto" hangingPunct="1">
              <a:spcAft>
                <a:spcPts val="0"/>
              </a:spcAft>
              <a:buFont typeface="Arial" pitchFamily="34" charset="0"/>
              <a:buNone/>
              <a:defRPr/>
            </a:pPr>
            <a:r>
              <a:rPr lang="fr-FR" sz="2100" dirty="0" smtClean="0">
                <a:solidFill>
                  <a:srgbClr val="0000FF"/>
                </a:solidFill>
                <a:latin typeface="+mn-lt"/>
              </a:rPr>
              <a:t>La mise à jour partielle des terminaux est un véritable point fort par rapport aux concurrents qui doivent mettre à jour entièrement l’image pour disposer de la toute dernière version. Cela a un impact direct sur le planning des équipes de gestion et sur le réseau WAN.</a:t>
            </a:r>
            <a:endParaRPr lang="fr-FR" sz="2100" dirty="0">
              <a:solidFill>
                <a:srgbClr val="0000FF"/>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smtClean="0"/>
              <a:t>Guide de ventes – V2.0 – 07/10 – Page </a:t>
            </a:r>
            <a:fld id="{B229DBC7-3D33-4F99-86D4-5154C66D0833}" type="slidenum">
              <a:rPr lang="fr-FR" smtClean="0"/>
              <a:pPr fontAlgn="base">
                <a:spcBef>
                  <a:spcPct val="0"/>
                </a:spcBef>
                <a:spcAft>
                  <a:spcPct val="0"/>
                </a:spcAft>
                <a:defRPr/>
              </a:pPr>
              <a:t>4</a:t>
            </a:fld>
            <a:endParaRPr lang="fr-FR" dirty="0"/>
          </a:p>
        </p:txBody>
      </p:sp>
      <p:sp>
        <p:nvSpPr>
          <p:cNvPr id="5" name="Espace réservé du contenu 2"/>
          <p:cNvSpPr>
            <a:spLocks noGrp="1"/>
          </p:cNvSpPr>
          <p:nvPr>
            <p:ph idx="1"/>
          </p:nvPr>
        </p:nvSpPr>
        <p:spPr>
          <a:xfrm>
            <a:off x="457200" y="1000125"/>
            <a:ext cx="8229600" cy="5572125"/>
          </a:xfrm>
        </p:spPr>
        <p:txBody>
          <a:bodyPr rtlCol="0">
            <a:normAutofit fontScale="47500" lnSpcReduction="20000"/>
          </a:bodyPr>
          <a:lstStyle/>
          <a:p>
            <a:pPr eaLnBrk="1" fontAlgn="auto" hangingPunct="1">
              <a:spcAft>
                <a:spcPts val="0"/>
              </a:spcAft>
              <a:buFont typeface="Arial" pitchFamily="34" charset="0"/>
              <a:buNone/>
              <a:defRPr/>
            </a:pPr>
            <a:r>
              <a:rPr lang="fr-FR" sz="3800" dirty="0" smtClean="0">
                <a:latin typeface="Arial Black" pitchFamily="34" charset="0"/>
              </a:rPr>
              <a:t>La réduction des coûts</a:t>
            </a:r>
          </a:p>
          <a:p>
            <a:pPr eaLnBrk="1" fontAlgn="auto" hangingPunct="1">
              <a:spcAft>
                <a:spcPts val="0"/>
              </a:spcAft>
              <a:buFont typeface="Arial" pitchFamily="34" charset="0"/>
              <a:buNone/>
              <a:defRPr/>
            </a:pPr>
            <a:r>
              <a:rPr lang="fr-FR" sz="3800" dirty="0" smtClean="0">
                <a:latin typeface="Arial Black" pitchFamily="34" charset="0"/>
              </a:rPr>
              <a:t>Argumentaire</a:t>
            </a:r>
          </a:p>
          <a:p>
            <a:pPr indent="0" eaLnBrk="1" fontAlgn="auto" hangingPunct="1">
              <a:spcAft>
                <a:spcPts val="0"/>
              </a:spcAft>
              <a:buFont typeface="Arial" pitchFamily="34" charset="0"/>
              <a:buNone/>
              <a:defRPr/>
            </a:pPr>
            <a:r>
              <a:rPr lang="fr-FR" sz="3600" dirty="0" smtClean="0"/>
              <a:t>90% de réduction par rapport au coût d’exploitation d’un parc de </a:t>
            </a:r>
            <a:r>
              <a:rPr lang="fr-FR" sz="3600" dirty="0" err="1" smtClean="0"/>
              <a:t>PCs</a:t>
            </a:r>
            <a:r>
              <a:rPr lang="fr-FR" sz="3600" dirty="0" smtClean="0"/>
              <a:t> non gérés à distance, 50% d’économie par rapport au coût d’exploitation d’un parc de clients légers de la concurrence</a:t>
            </a:r>
            <a:br>
              <a:rPr lang="fr-FR" sz="3600" dirty="0" smtClean="0"/>
            </a:br>
            <a:r>
              <a:rPr lang="fr-FR" sz="3600" dirty="0" smtClean="0"/>
              <a:t>Un outil de calcul de TCO est disponible sur demande</a:t>
            </a:r>
          </a:p>
          <a:p>
            <a:pPr lvl="2" eaLnBrk="1" fontAlgn="auto" hangingPunct="1">
              <a:spcAft>
                <a:spcPts val="0"/>
              </a:spcAft>
              <a:defRPr/>
            </a:pPr>
            <a:endParaRPr lang="fr-FR" sz="2000" dirty="0" smtClean="0"/>
          </a:p>
          <a:p>
            <a:pPr lvl="2" eaLnBrk="1" fontAlgn="auto" hangingPunct="1">
              <a:spcAft>
                <a:spcPts val="0"/>
              </a:spcAft>
              <a:buFont typeface="Courier New" pitchFamily="49" charset="0"/>
              <a:buChar char="o"/>
              <a:defRPr/>
            </a:pPr>
            <a:r>
              <a:rPr lang="fr-FR" sz="2900" dirty="0" smtClean="0"/>
              <a:t>Le coût des terminaux </a:t>
            </a:r>
            <a:r>
              <a:rPr lang="fr-FR" sz="2900" b="1" dirty="0" smtClean="0"/>
              <a:t>à partir de </a:t>
            </a:r>
            <a:r>
              <a:rPr lang="fr-FR" sz="2900" b="1" dirty="0" smtClean="0"/>
              <a:t>179</a:t>
            </a:r>
            <a:r>
              <a:rPr lang="fr-FR" sz="2900" b="1" dirty="0" smtClean="0"/>
              <a:t>€</a:t>
            </a:r>
          </a:p>
          <a:p>
            <a:pPr lvl="2" eaLnBrk="1" fontAlgn="auto" hangingPunct="1">
              <a:spcAft>
                <a:spcPts val="0"/>
              </a:spcAft>
              <a:buFont typeface="Courier New" pitchFamily="49" charset="0"/>
              <a:buChar char="o"/>
              <a:defRPr/>
            </a:pPr>
            <a:r>
              <a:rPr lang="fr-FR" sz="2900" dirty="0" smtClean="0"/>
              <a:t>La réduction des coûts de maintenance des terminaux </a:t>
            </a:r>
          </a:p>
          <a:p>
            <a:pPr lvl="3" eaLnBrk="1" fontAlgn="auto" hangingPunct="1">
              <a:spcAft>
                <a:spcPts val="0"/>
              </a:spcAft>
              <a:buFont typeface="Arial" pitchFamily="34" charset="0"/>
              <a:buChar char="•"/>
              <a:defRPr/>
            </a:pPr>
            <a:r>
              <a:rPr lang="fr-FR" sz="2900" b="1" dirty="0" smtClean="0"/>
              <a:t>Garantie 3 ans, MTBF </a:t>
            </a:r>
            <a:r>
              <a:rPr lang="fr-FR" sz="2900" dirty="0" smtClean="0"/>
              <a:t>(cycle de vie) de </a:t>
            </a:r>
            <a:r>
              <a:rPr lang="fr-FR" sz="2900" b="1" dirty="0" smtClean="0"/>
              <a:t>10 ans </a:t>
            </a:r>
            <a:r>
              <a:rPr lang="fr-FR" sz="2900" dirty="0" smtClean="0"/>
              <a:t>et </a:t>
            </a:r>
            <a:r>
              <a:rPr lang="fr-FR" sz="2900" b="1" dirty="0" smtClean="0"/>
              <a:t>RMA</a:t>
            </a:r>
            <a:r>
              <a:rPr lang="fr-FR" sz="2900" dirty="0" smtClean="0"/>
              <a:t> (pannes) </a:t>
            </a:r>
            <a:r>
              <a:rPr lang="fr-FR" sz="2900" b="1" dirty="0" smtClean="0"/>
              <a:t>&lt;1%</a:t>
            </a:r>
          </a:p>
          <a:p>
            <a:pPr lvl="2" eaLnBrk="1" fontAlgn="auto" hangingPunct="1">
              <a:spcAft>
                <a:spcPts val="0"/>
              </a:spcAft>
              <a:buFont typeface="Courier New" pitchFamily="49" charset="0"/>
              <a:buChar char="o"/>
              <a:defRPr/>
            </a:pPr>
            <a:r>
              <a:rPr lang="fr-FR" sz="2900" dirty="0" smtClean="0"/>
              <a:t>Un </a:t>
            </a:r>
            <a:r>
              <a:rPr lang="fr-FR" sz="2900" b="1" dirty="0" smtClean="0"/>
              <a:t>déploiement très rapide</a:t>
            </a:r>
            <a:r>
              <a:rPr lang="fr-FR" sz="2900" dirty="0" smtClean="0"/>
              <a:t> de la solution </a:t>
            </a:r>
          </a:p>
          <a:p>
            <a:pPr lvl="3" eaLnBrk="1" fontAlgn="auto" hangingPunct="1">
              <a:spcAft>
                <a:spcPts val="0"/>
              </a:spcAft>
              <a:buFont typeface="Arial" pitchFamily="34" charset="0"/>
              <a:buChar char="•"/>
              <a:defRPr/>
            </a:pPr>
            <a:r>
              <a:rPr lang="fr-FR" sz="2900" dirty="0" smtClean="0"/>
              <a:t>à la première installation ou lors de l’extension du parc</a:t>
            </a:r>
          </a:p>
          <a:p>
            <a:pPr lvl="2" eaLnBrk="1" fontAlgn="auto" hangingPunct="1">
              <a:spcAft>
                <a:spcPts val="0"/>
              </a:spcAft>
              <a:buFont typeface="Courier New" pitchFamily="49" charset="0"/>
              <a:buChar char="o"/>
              <a:defRPr/>
            </a:pPr>
            <a:r>
              <a:rPr lang="fr-FR" sz="2900" dirty="0" smtClean="0"/>
              <a:t>Une </a:t>
            </a:r>
            <a:r>
              <a:rPr lang="fr-FR" sz="2900" b="1" dirty="0" smtClean="0"/>
              <a:t>gestion à distance </a:t>
            </a:r>
            <a:r>
              <a:rPr lang="fr-FR" sz="2900" dirty="0" smtClean="0"/>
              <a:t>des terminaux </a:t>
            </a:r>
          </a:p>
          <a:p>
            <a:pPr lvl="3" eaLnBrk="1" fontAlgn="auto" hangingPunct="1">
              <a:spcAft>
                <a:spcPts val="0"/>
              </a:spcAft>
              <a:buFont typeface="Arial" pitchFamily="34" charset="0"/>
              <a:buChar char="•"/>
              <a:defRPr/>
            </a:pPr>
            <a:r>
              <a:rPr lang="fr-FR" sz="2900" dirty="0" smtClean="0"/>
              <a:t>diminution des frais de gestion de sites distants pour un prix d’achat de licence de 39€ par terminal </a:t>
            </a:r>
            <a:r>
              <a:rPr lang="fr-FR" sz="2900" b="1" dirty="0" smtClean="0"/>
              <a:t>sans surcoût de maintenance annuelle</a:t>
            </a:r>
          </a:p>
          <a:p>
            <a:pPr lvl="2" eaLnBrk="1" fontAlgn="auto" hangingPunct="1">
              <a:spcAft>
                <a:spcPts val="0"/>
              </a:spcAft>
              <a:buFont typeface="Courier New" pitchFamily="49" charset="0"/>
              <a:buChar char="o"/>
              <a:defRPr/>
            </a:pPr>
            <a:r>
              <a:rPr lang="fr-FR" sz="2900" dirty="0" smtClean="0"/>
              <a:t>La </a:t>
            </a:r>
            <a:r>
              <a:rPr lang="fr-FR" sz="2900" b="1" dirty="0" smtClean="0"/>
              <a:t>mise à jour gratuite </a:t>
            </a:r>
            <a:r>
              <a:rPr lang="fr-FR" sz="2900" dirty="0" smtClean="0"/>
              <a:t>des logiciels</a:t>
            </a:r>
          </a:p>
          <a:p>
            <a:pPr lvl="2" eaLnBrk="1" fontAlgn="auto" hangingPunct="1">
              <a:spcAft>
                <a:spcPts val="0"/>
              </a:spcAft>
              <a:buFont typeface="Courier New" pitchFamily="49" charset="0"/>
              <a:buChar char="o"/>
              <a:defRPr/>
            </a:pPr>
            <a:r>
              <a:rPr lang="fr-FR" sz="2900" dirty="0" smtClean="0"/>
              <a:t>Une </a:t>
            </a:r>
            <a:r>
              <a:rPr lang="fr-FR" sz="2900" b="1" dirty="0" smtClean="0"/>
              <a:t>consommation électrique </a:t>
            </a:r>
            <a:r>
              <a:rPr lang="fr-FR" sz="2900" dirty="0" smtClean="0"/>
              <a:t>des terminaux réduite</a:t>
            </a:r>
          </a:p>
          <a:p>
            <a:pPr lvl="2" eaLnBrk="1" fontAlgn="auto" hangingPunct="1">
              <a:spcAft>
                <a:spcPts val="0"/>
              </a:spcAft>
              <a:buFont typeface="Courier New" pitchFamily="49" charset="0"/>
              <a:buChar char="o"/>
              <a:defRPr/>
            </a:pPr>
            <a:r>
              <a:rPr lang="fr-FR" sz="2900" dirty="0" smtClean="0"/>
              <a:t>Une taxe carbone réduite</a:t>
            </a:r>
          </a:p>
          <a:p>
            <a:pPr indent="0" eaLnBrk="1" fontAlgn="auto" hangingPunct="1">
              <a:spcAft>
                <a:spcPts val="0"/>
              </a:spcAft>
              <a:buFont typeface="Arial" pitchFamily="34" charset="0"/>
              <a:buNone/>
              <a:defRPr/>
            </a:pPr>
            <a:endParaRPr lang="fr-FR" dirty="0" smtClean="0">
              <a:solidFill>
                <a:srgbClr val="0000FF"/>
              </a:solidFill>
            </a:endParaRPr>
          </a:p>
          <a:p>
            <a:pPr indent="0" eaLnBrk="1" fontAlgn="auto" hangingPunct="1">
              <a:spcAft>
                <a:spcPts val="0"/>
              </a:spcAft>
              <a:buFont typeface="Arial" pitchFamily="34" charset="0"/>
              <a:buNone/>
              <a:defRPr/>
            </a:pPr>
            <a:r>
              <a:rPr lang="fr-FR" sz="3800" dirty="0" smtClean="0">
                <a:solidFill>
                  <a:srgbClr val="0000FF"/>
                </a:solidFill>
                <a:latin typeface="+mn-lt"/>
              </a:rPr>
              <a:t>Une fois validée l’adéquation de la solution à leurs besoins, la réduction des coûts est la première demande des </a:t>
            </a:r>
            <a:r>
              <a:rPr lang="fr-FR" sz="3800" dirty="0" err="1" smtClean="0">
                <a:solidFill>
                  <a:srgbClr val="0000FF"/>
                </a:solidFill>
                <a:latin typeface="+mn-lt"/>
              </a:rPr>
              <a:t>DSIs</a:t>
            </a:r>
            <a:endParaRPr lang="fr-FR" sz="3800" dirty="0" smtClean="0">
              <a:solidFill>
                <a:srgbClr val="0000FF"/>
              </a:solidFill>
              <a:latin typeface="+mn-lt"/>
            </a:endParaRPr>
          </a:p>
          <a:p>
            <a:pPr indent="0" eaLnBrk="1" fontAlgn="auto" hangingPunct="1">
              <a:spcAft>
                <a:spcPts val="0"/>
              </a:spcAft>
              <a:buFont typeface="Arial" pitchFamily="34" charset="0"/>
              <a:buNone/>
              <a:defRPr/>
            </a:pPr>
            <a:r>
              <a:rPr lang="fr-FR" sz="3800" dirty="0" smtClean="0">
                <a:solidFill>
                  <a:srgbClr val="0000FF"/>
                </a:solidFill>
                <a:latin typeface="+mn-lt"/>
              </a:rPr>
              <a:t>Il est nécessaire de prendre en charge l’ensemble des coûts et pas simplement le coût du terminal. </a:t>
            </a:r>
          </a:p>
          <a:p>
            <a:pPr indent="0" eaLnBrk="1" fontAlgn="auto" hangingPunct="1">
              <a:spcAft>
                <a:spcPts val="0"/>
              </a:spcAft>
              <a:buFont typeface="Arial" pitchFamily="34" charset="0"/>
              <a:buNone/>
              <a:defRPr/>
            </a:pPr>
            <a:r>
              <a:rPr lang="fr-FR" sz="3800" dirty="0" smtClean="0">
                <a:solidFill>
                  <a:srgbClr val="0000FF"/>
                </a:solidFill>
                <a:latin typeface="+mn-lt"/>
              </a:rPr>
              <a:t>Nous leur apportons un excellent complément à leur démarche de </a:t>
            </a:r>
            <a:r>
              <a:rPr lang="fr-FR" sz="3800" dirty="0" err="1" smtClean="0">
                <a:solidFill>
                  <a:srgbClr val="0000FF"/>
                </a:solidFill>
                <a:latin typeface="+mn-lt"/>
              </a:rPr>
              <a:t>virtualisation</a:t>
            </a:r>
            <a:r>
              <a:rPr lang="fr-FR" sz="3800" dirty="0" smtClean="0">
                <a:solidFill>
                  <a:srgbClr val="0000FF"/>
                </a:solidFill>
                <a:latin typeface="+mn-lt"/>
              </a:rPr>
              <a:t> / centralisation dans une optique d’optimisation du TCO.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25"/>
            <a:ext cx="8229600" cy="5857875"/>
          </a:xfrm>
        </p:spPr>
        <p:txBody>
          <a:bodyPr rtlCol="0">
            <a:normAutofit fontScale="85000" lnSpcReduction="10000"/>
          </a:bodyPr>
          <a:lstStyle/>
          <a:p>
            <a:pPr marL="342900" lvl="1" indent="-342900" eaLnBrk="1" fontAlgn="auto" hangingPunct="1">
              <a:spcAft>
                <a:spcPts val="0"/>
              </a:spcAft>
              <a:buFont typeface="Courier New" pitchFamily="49" charset="0"/>
              <a:buNone/>
              <a:defRPr/>
            </a:pPr>
            <a:r>
              <a:rPr lang="fr-FR" sz="2200" b="1" dirty="0" smtClean="0">
                <a:latin typeface="Arial Black" pitchFamily="34" charset="0"/>
                <a:ea typeface="PMingLiU" pitchFamily="18" charset="-120"/>
              </a:rPr>
              <a:t>Un design des terminaux unique</a:t>
            </a:r>
          </a:p>
          <a:p>
            <a:pPr marL="342900" lvl="1" indent="-342900" eaLnBrk="1" fontAlgn="auto" hangingPunct="1">
              <a:spcAft>
                <a:spcPts val="0"/>
              </a:spcAft>
              <a:buFont typeface="Courier New" pitchFamily="49" charset="0"/>
              <a:buNone/>
              <a:defRPr/>
            </a:pPr>
            <a:r>
              <a:rPr lang="fr-FR" sz="2200" b="1" dirty="0" smtClean="0">
                <a:latin typeface="Arial Black" pitchFamily="34" charset="0"/>
                <a:ea typeface="PMingLiU" pitchFamily="18" charset="-120"/>
              </a:rPr>
              <a:t>Argumentaire</a:t>
            </a:r>
          </a:p>
          <a:p>
            <a:pPr eaLnBrk="1" fontAlgn="auto" hangingPunct="1">
              <a:spcAft>
                <a:spcPts val="0"/>
              </a:spcAft>
              <a:defRPr/>
            </a:pPr>
            <a:r>
              <a:rPr lang="fr-FR" sz="1900" dirty="0" smtClean="0"/>
              <a:t>Une technologie éprouvée</a:t>
            </a:r>
          </a:p>
          <a:p>
            <a:pPr lvl="1" eaLnBrk="1" fontAlgn="auto" hangingPunct="1">
              <a:spcAft>
                <a:spcPts val="0"/>
              </a:spcAft>
              <a:defRPr/>
            </a:pPr>
            <a:r>
              <a:rPr lang="fr-FR" sz="1900" b="1" dirty="0" smtClean="0">
                <a:solidFill>
                  <a:srgbClr val="0000FF"/>
                </a:solidFill>
              </a:rPr>
              <a:t>Chip PC </a:t>
            </a:r>
            <a:r>
              <a:rPr lang="fr-FR" sz="1900" dirty="0" smtClean="0"/>
              <a:t>du groupe ELBIT – Spécialiste de l’électronique embarquée, </a:t>
            </a:r>
            <a:r>
              <a:rPr lang="fr-FR" sz="1900" b="1" dirty="0" smtClean="0">
                <a:solidFill>
                  <a:srgbClr val="0000FF"/>
                </a:solidFill>
              </a:rPr>
              <a:t>conçoit et fabrique dans ses usines ses terminaux</a:t>
            </a:r>
            <a:r>
              <a:rPr lang="fr-FR" sz="1900" dirty="0" smtClean="0"/>
              <a:t>, il fournit un système d’exploitation optimisé à partir des codes sources fournis par les partenaires technologiques</a:t>
            </a:r>
          </a:p>
          <a:p>
            <a:pPr lvl="1" eaLnBrk="1" fontAlgn="auto" hangingPunct="1">
              <a:spcAft>
                <a:spcPts val="0"/>
              </a:spcAft>
              <a:defRPr/>
            </a:pPr>
            <a:r>
              <a:rPr lang="fr-FR" sz="1900" dirty="0" smtClean="0"/>
              <a:t>Le </a:t>
            </a:r>
            <a:r>
              <a:rPr lang="fr-FR" sz="1900" b="1" dirty="0" smtClean="0">
                <a:solidFill>
                  <a:srgbClr val="0000FF"/>
                </a:solidFill>
              </a:rPr>
              <a:t>Jack PC, unique terminal </a:t>
            </a:r>
            <a:r>
              <a:rPr lang="fr-FR" sz="1900" dirty="0" smtClean="0"/>
              <a:t>qui </a:t>
            </a:r>
            <a:r>
              <a:rPr lang="fr-FR" sz="1900" b="1" dirty="0" smtClean="0">
                <a:solidFill>
                  <a:srgbClr val="0000FF"/>
                </a:solidFill>
              </a:rPr>
              <a:t>s’intègre comme une prise LAN</a:t>
            </a:r>
            <a:r>
              <a:rPr lang="fr-FR" sz="1900" dirty="0" smtClean="0"/>
              <a:t>, qui s’alimente en </a:t>
            </a:r>
            <a:r>
              <a:rPr lang="fr-FR" sz="1900" b="1" dirty="0" err="1" smtClean="0">
                <a:solidFill>
                  <a:srgbClr val="0000FF"/>
                </a:solidFill>
              </a:rPr>
              <a:t>PoE</a:t>
            </a:r>
            <a:r>
              <a:rPr lang="fr-FR" sz="1900" dirty="0" smtClean="0"/>
              <a:t> (Power over Ethernet), qui est </a:t>
            </a:r>
            <a:r>
              <a:rPr lang="fr-FR" sz="1900" b="1" dirty="0" smtClean="0">
                <a:solidFill>
                  <a:srgbClr val="0000FF"/>
                </a:solidFill>
              </a:rPr>
              <a:t>sécurisé contre le vandalisme, le vol et les chocs </a:t>
            </a:r>
          </a:p>
          <a:p>
            <a:pPr lvl="1" eaLnBrk="1" fontAlgn="auto" hangingPunct="1">
              <a:spcAft>
                <a:spcPts val="0"/>
              </a:spcAft>
              <a:defRPr/>
            </a:pPr>
            <a:r>
              <a:rPr lang="fr-FR" sz="1900" b="1" dirty="0" smtClean="0">
                <a:solidFill>
                  <a:srgbClr val="0000FF"/>
                </a:solidFill>
              </a:rPr>
              <a:t>Le Plug PC est le plus petit terminal du marché  </a:t>
            </a:r>
          </a:p>
          <a:p>
            <a:pPr eaLnBrk="1" fontAlgn="auto" hangingPunct="1">
              <a:spcAft>
                <a:spcPts val="0"/>
              </a:spcAft>
              <a:defRPr/>
            </a:pPr>
            <a:endParaRPr lang="fr-FR" sz="1900" dirty="0" smtClean="0"/>
          </a:p>
          <a:p>
            <a:pPr eaLnBrk="1" fontAlgn="auto" hangingPunct="1">
              <a:spcAft>
                <a:spcPts val="0"/>
              </a:spcAft>
              <a:defRPr/>
            </a:pPr>
            <a:r>
              <a:rPr lang="fr-FR" sz="1900" dirty="0" smtClean="0"/>
              <a:t>De meilleures fonctionnalités au prix standard du marché </a:t>
            </a:r>
          </a:p>
          <a:p>
            <a:pPr lvl="1" eaLnBrk="1" fontAlgn="auto" hangingPunct="1">
              <a:spcAft>
                <a:spcPts val="0"/>
              </a:spcAft>
              <a:defRPr/>
            </a:pPr>
            <a:r>
              <a:rPr lang="fr-FR" sz="1900" dirty="0" smtClean="0"/>
              <a:t>La </a:t>
            </a:r>
            <a:r>
              <a:rPr lang="fr-FR" sz="1900" b="1" dirty="0" smtClean="0">
                <a:solidFill>
                  <a:srgbClr val="0000FF"/>
                </a:solidFill>
              </a:rPr>
              <a:t>technologie RISC </a:t>
            </a:r>
            <a:r>
              <a:rPr lang="fr-FR" sz="1900" dirty="0" smtClean="0"/>
              <a:t>assure à la fois la plus grande performance, la haute disponibilité et une consommation extrêmement faible</a:t>
            </a:r>
          </a:p>
          <a:p>
            <a:pPr lvl="1" eaLnBrk="1" fontAlgn="auto" hangingPunct="1">
              <a:spcAft>
                <a:spcPts val="0"/>
              </a:spcAft>
              <a:defRPr/>
            </a:pPr>
            <a:r>
              <a:rPr lang="fr-FR" sz="1900" dirty="0" smtClean="0"/>
              <a:t>Terminaux disponibles sous </a:t>
            </a:r>
            <a:r>
              <a:rPr lang="fr-FR" sz="1900" b="1" dirty="0" smtClean="0">
                <a:solidFill>
                  <a:srgbClr val="0000FF"/>
                </a:solidFill>
              </a:rPr>
              <a:t>Linux – Windows CE et Windows Embedded</a:t>
            </a:r>
          </a:p>
          <a:p>
            <a:pPr lvl="1" eaLnBrk="1" fontAlgn="auto" hangingPunct="1">
              <a:spcAft>
                <a:spcPts val="0"/>
              </a:spcAft>
              <a:defRPr/>
            </a:pPr>
            <a:r>
              <a:rPr lang="fr-FR" sz="1900" dirty="0" smtClean="0"/>
              <a:t>De nombreux </a:t>
            </a:r>
            <a:r>
              <a:rPr lang="fr-FR" sz="1900" b="1" dirty="0" smtClean="0">
                <a:solidFill>
                  <a:srgbClr val="0000FF"/>
                </a:solidFill>
              </a:rPr>
              <a:t>plug-ins</a:t>
            </a:r>
            <a:r>
              <a:rPr lang="fr-FR" sz="1900" dirty="0" smtClean="0"/>
              <a:t> : mise à jour partielle des terminaux aucune nécessité de mise à jour complète de l’image</a:t>
            </a:r>
          </a:p>
          <a:p>
            <a:pPr lvl="1" eaLnBrk="1" fontAlgn="auto" hangingPunct="1">
              <a:spcAft>
                <a:spcPts val="0"/>
              </a:spcAft>
              <a:defRPr/>
            </a:pPr>
            <a:r>
              <a:rPr lang="fr-FR" sz="1900" b="1" dirty="0" smtClean="0">
                <a:solidFill>
                  <a:srgbClr val="0000FF"/>
                </a:solidFill>
              </a:rPr>
              <a:t>Robustesse et fiabilité</a:t>
            </a:r>
            <a:r>
              <a:rPr lang="fr-FR" sz="1900" dirty="0" smtClean="0"/>
              <a:t>, garantie 3 ans, MTBF 10 ans, RMA &lt; 1%, </a:t>
            </a:r>
          </a:p>
          <a:p>
            <a:pPr lvl="1" eaLnBrk="1" fontAlgn="auto" hangingPunct="1">
              <a:spcAft>
                <a:spcPts val="0"/>
              </a:spcAft>
              <a:defRPr/>
            </a:pPr>
            <a:r>
              <a:rPr lang="fr-FR" sz="1900" b="1" dirty="0" smtClean="0">
                <a:solidFill>
                  <a:srgbClr val="0000FF"/>
                </a:solidFill>
              </a:rPr>
              <a:t>Signature digitale  </a:t>
            </a:r>
            <a:r>
              <a:rPr lang="fr-FR" sz="1900" dirty="0" smtClean="0"/>
              <a:t>pour 100% de protection, </a:t>
            </a:r>
          </a:p>
          <a:p>
            <a:pPr lvl="1" eaLnBrk="1" fontAlgn="auto" hangingPunct="1">
              <a:spcAft>
                <a:spcPts val="0"/>
              </a:spcAft>
              <a:defRPr/>
            </a:pPr>
            <a:r>
              <a:rPr lang="fr-FR" sz="1900" dirty="0" smtClean="0"/>
              <a:t>La </a:t>
            </a:r>
            <a:r>
              <a:rPr lang="fr-FR" sz="1900" b="1" dirty="0" smtClean="0">
                <a:solidFill>
                  <a:srgbClr val="0000FF"/>
                </a:solidFill>
              </a:rPr>
              <a:t>gestion à distance de tous les périphériques et paramètres locaux</a:t>
            </a:r>
            <a:r>
              <a:rPr lang="fr-FR" sz="1900" dirty="0" smtClean="0"/>
              <a:t>, </a:t>
            </a:r>
          </a:p>
          <a:p>
            <a:pPr lvl="1" eaLnBrk="1" fontAlgn="auto" hangingPunct="1">
              <a:spcAft>
                <a:spcPts val="0"/>
              </a:spcAft>
              <a:defRPr/>
            </a:pPr>
            <a:r>
              <a:rPr lang="fr-FR" sz="1900" dirty="0" smtClean="0"/>
              <a:t>De fortes capacités </a:t>
            </a:r>
            <a:r>
              <a:rPr lang="fr-FR" sz="1900" b="1" dirty="0" smtClean="0">
                <a:solidFill>
                  <a:srgbClr val="0000FF"/>
                </a:solidFill>
              </a:rPr>
              <a:t>Multimédia</a:t>
            </a:r>
            <a:r>
              <a:rPr lang="fr-FR" sz="1900" dirty="0" smtClean="0"/>
              <a:t> (possibilité d’usage comme </a:t>
            </a:r>
            <a:r>
              <a:rPr lang="fr-FR" sz="1900" b="1" dirty="0" smtClean="0">
                <a:solidFill>
                  <a:srgbClr val="0000FF"/>
                </a:solidFill>
              </a:rPr>
              <a:t>borne d’affichage vidéo</a:t>
            </a:r>
            <a:r>
              <a:rPr lang="fr-FR" sz="1900" dirty="0" smtClean="0"/>
              <a:t> - Exemple: Magasins, Restauration rapide…)</a:t>
            </a:r>
          </a:p>
          <a:p>
            <a:pPr lvl="1" eaLnBrk="1" fontAlgn="auto" hangingPunct="1">
              <a:spcAft>
                <a:spcPts val="0"/>
              </a:spcAft>
              <a:defRPr/>
            </a:pPr>
            <a:endParaRPr lang="fr-FR" sz="1800" dirty="0" smtClean="0"/>
          </a:p>
          <a:p>
            <a:pPr lvl="1" eaLnBrk="1" fontAlgn="auto" hangingPunct="1">
              <a:spcAft>
                <a:spcPts val="0"/>
              </a:spcAft>
              <a:defRPr/>
            </a:pPr>
            <a:endParaRPr lang="fr-FR" sz="1800" dirty="0"/>
          </a:p>
        </p:txBody>
      </p:sp>
      <p:sp>
        <p:nvSpPr>
          <p:cNvPr id="9218" name="Espace réservé du numéro de diapositive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3A37BD65-D5F6-432F-ADCE-F33A74921547}" type="slidenum">
              <a:rPr lang="fr-FR"/>
              <a:pPr fontAlgn="base">
                <a:spcBef>
                  <a:spcPct val="0"/>
                </a:spcBef>
                <a:spcAft>
                  <a:spcPct val="0"/>
                </a:spcAft>
                <a:defRPr/>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7"/>
          <p:cNvSpPr>
            <a:spLocks noChangeArrowheads="1"/>
          </p:cNvSpPr>
          <p:nvPr/>
        </p:nvSpPr>
        <p:spPr bwMode="auto">
          <a:xfrm>
            <a:off x="4070350" y="908050"/>
            <a:ext cx="5060950" cy="1441450"/>
          </a:xfrm>
          <a:prstGeom prst="rect">
            <a:avLst/>
          </a:prstGeom>
          <a:solidFill>
            <a:srgbClr val="E5E8FF"/>
          </a:solidFill>
          <a:ln w="9525">
            <a:solidFill>
              <a:schemeClr val="tx1"/>
            </a:solidFill>
            <a:miter lim="800000"/>
            <a:headEnd/>
            <a:tailEnd/>
          </a:ln>
        </p:spPr>
        <p:txBody>
          <a:bodyPr wrap="none" anchor="ctr"/>
          <a:lstStyle/>
          <a:p>
            <a:endParaRPr lang="fr-FR"/>
          </a:p>
        </p:txBody>
      </p:sp>
      <p:sp>
        <p:nvSpPr>
          <p:cNvPr id="10243" name="Rectangle 88"/>
          <p:cNvSpPr>
            <a:spLocks noChangeArrowheads="1"/>
          </p:cNvSpPr>
          <p:nvPr/>
        </p:nvSpPr>
        <p:spPr bwMode="auto">
          <a:xfrm>
            <a:off x="4067175" y="908050"/>
            <a:ext cx="5076825" cy="160338"/>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0244" name="Rectangle 86"/>
          <p:cNvSpPr>
            <a:spLocks noChangeArrowheads="1"/>
          </p:cNvSpPr>
          <p:nvPr/>
        </p:nvSpPr>
        <p:spPr bwMode="auto">
          <a:xfrm>
            <a:off x="0" y="2349500"/>
            <a:ext cx="9144000" cy="4159250"/>
          </a:xfrm>
          <a:prstGeom prst="rect">
            <a:avLst/>
          </a:prstGeom>
          <a:solidFill>
            <a:srgbClr val="E5E8FF"/>
          </a:solidFill>
          <a:ln w="9525">
            <a:solidFill>
              <a:schemeClr val="tx1"/>
            </a:solidFill>
            <a:miter lim="800000"/>
            <a:headEnd/>
            <a:tailEnd/>
          </a:ln>
        </p:spPr>
        <p:txBody>
          <a:bodyPr wrap="none" anchor="ctr"/>
          <a:lstStyle/>
          <a:p>
            <a:endParaRPr lang="fr-FR"/>
          </a:p>
        </p:txBody>
      </p:sp>
      <p:sp>
        <p:nvSpPr>
          <p:cNvPr id="6145" name="Espace réservé du numéro de diapositive 2"/>
          <p:cNvSpPr txBox="1">
            <a:spLocks noGrp="1"/>
          </p:cNvSpPr>
          <p:nvPr/>
        </p:nvSpPr>
        <p:spPr bwMode="auto">
          <a:xfrm>
            <a:off x="5065142" y="6415088"/>
            <a:ext cx="4043362" cy="365125"/>
          </a:xfrm>
          <a:prstGeom prst="rect">
            <a:avLst/>
          </a:prstGeom>
          <a:noFill/>
          <a:ln>
            <a:miter lim="800000"/>
            <a:headEnd/>
            <a:tailEnd/>
          </a:ln>
        </p:spPr>
        <p:txBody>
          <a:bodyPr anchor="ctr"/>
          <a:lstStyle/>
          <a:p>
            <a:pPr algn="r">
              <a:defRPr/>
            </a:pPr>
            <a:r>
              <a:rPr lang="fr-FR" sz="1400" dirty="0">
                <a:latin typeface="+mn-lt"/>
                <a:ea typeface="Tahoma" pitchFamily="34" charset="0"/>
                <a:cs typeface="Tahoma" pitchFamily="34" charset="0"/>
              </a:rPr>
              <a:t>Guide de ventes – </a:t>
            </a:r>
            <a:r>
              <a:rPr lang="fr-FR" sz="1400" dirty="0" smtClean="0">
                <a:latin typeface="+mn-lt"/>
                <a:ea typeface="Tahoma" pitchFamily="34" charset="0"/>
                <a:cs typeface="Tahoma" pitchFamily="34" charset="0"/>
              </a:rPr>
              <a:t>V2.0 </a:t>
            </a:r>
            <a:r>
              <a:rPr lang="fr-FR" sz="1400" dirty="0">
                <a:latin typeface="+mn-lt"/>
                <a:ea typeface="Tahoma" pitchFamily="34" charset="0"/>
                <a:cs typeface="Tahoma" pitchFamily="34" charset="0"/>
              </a:rPr>
              <a:t>– </a:t>
            </a:r>
            <a:r>
              <a:rPr lang="fr-FR" sz="1400" dirty="0" smtClean="0">
                <a:latin typeface="+mn-lt"/>
                <a:ea typeface="Tahoma" pitchFamily="34" charset="0"/>
                <a:cs typeface="Tahoma" pitchFamily="34" charset="0"/>
              </a:rPr>
              <a:t>07/10 </a:t>
            </a:r>
            <a:r>
              <a:rPr lang="fr-FR" sz="1400" dirty="0">
                <a:latin typeface="+mn-lt"/>
                <a:ea typeface="Tahoma" pitchFamily="34" charset="0"/>
                <a:cs typeface="Tahoma" pitchFamily="34" charset="0"/>
              </a:rPr>
              <a:t>– Page </a:t>
            </a:r>
            <a:fld id="{7971AF8F-A310-4724-BC24-E176C1131B31}" type="slidenum">
              <a:rPr lang="fr-FR" sz="1400">
                <a:latin typeface="+mn-lt"/>
                <a:ea typeface="Tahoma" pitchFamily="34" charset="0"/>
                <a:cs typeface="Tahoma" pitchFamily="34" charset="0"/>
              </a:rPr>
              <a:pPr algn="r">
                <a:defRPr/>
              </a:pPr>
              <a:t>6</a:t>
            </a:fld>
            <a:endParaRPr lang="fr-FR" sz="1400" dirty="0">
              <a:latin typeface="+mn-lt"/>
              <a:ea typeface="Tahoma" pitchFamily="34" charset="0"/>
              <a:cs typeface="Tahoma" pitchFamily="34" charset="0"/>
            </a:endParaRPr>
          </a:p>
        </p:txBody>
      </p:sp>
      <p:sp>
        <p:nvSpPr>
          <p:cNvPr id="10246" name="ZoneTexte 5"/>
          <p:cNvSpPr txBox="1">
            <a:spLocks noChangeArrowheads="1"/>
          </p:cNvSpPr>
          <p:nvPr/>
        </p:nvSpPr>
        <p:spPr bwMode="auto">
          <a:xfrm>
            <a:off x="50800" y="2333625"/>
            <a:ext cx="4016375" cy="549275"/>
          </a:xfrm>
          <a:prstGeom prst="rect">
            <a:avLst/>
          </a:prstGeom>
          <a:noFill/>
          <a:ln w="3175">
            <a:noFill/>
            <a:miter lim="800000"/>
            <a:headEnd/>
            <a:tailEnd/>
          </a:ln>
        </p:spPr>
        <p:txBody>
          <a:bodyPr>
            <a:spAutoFit/>
          </a:bodyPr>
          <a:lstStyle/>
          <a:p>
            <a:pPr>
              <a:lnSpc>
                <a:spcPts val="1200"/>
              </a:lnSpc>
            </a:pPr>
            <a:r>
              <a:rPr lang="fr-FR" sz="1200" b="1">
                <a:latin typeface="Calibri" pitchFamily="34" charset="0"/>
              </a:rPr>
              <a:t>Lieux public </a:t>
            </a:r>
            <a:r>
              <a:rPr lang="fr-FR" sz="1200">
                <a:latin typeface="Calibri" pitchFamily="34" charset="0"/>
              </a:rPr>
              <a:t>avec risque de vol ou vandalisme (Ecole, Lycée, Collège, Université, Hôpital) / Salle de formation</a:t>
            </a:r>
          </a:p>
          <a:p>
            <a:pPr>
              <a:lnSpc>
                <a:spcPts val="1200"/>
              </a:lnSpc>
            </a:pPr>
            <a:r>
              <a:rPr lang="fr-FR" sz="1200">
                <a:latin typeface="Calibri" pitchFamily="34" charset="0"/>
              </a:rPr>
              <a:t>avec utilisation TSE RDP / Citrix ICA / VMware View</a:t>
            </a:r>
          </a:p>
        </p:txBody>
      </p:sp>
      <p:sp>
        <p:nvSpPr>
          <p:cNvPr id="10247" name="ZoneTexte 68"/>
          <p:cNvSpPr txBox="1">
            <a:spLocks noChangeArrowheads="1"/>
          </p:cNvSpPr>
          <p:nvPr/>
        </p:nvSpPr>
        <p:spPr bwMode="auto">
          <a:xfrm rot="-5400000">
            <a:off x="4080668" y="1539082"/>
            <a:ext cx="1357313"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Jack PC </a:t>
            </a:r>
            <a:r>
              <a:rPr lang="fr-FR" sz="1400" b="1" dirty="0" smtClean="0">
                <a:solidFill>
                  <a:srgbClr val="0000FF"/>
                </a:solidFill>
                <a:latin typeface="Calibri" pitchFamily="34" charset="0"/>
              </a:rPr>
              <a:t>7900</a:t>
            </a:r>
            <a:endParaRPr lang="fr-FR" sz="1400" b="1" dirty="0">
              <a:solidFill>
                <a:srgbClr val="0000FF"/>
              </a:solidFill>
              <a:latin typeface="Calibri" pitchFamily="34" charset="0"/>
            </a:endParaRPr>
          </a:p>
          <a:p>
            <a:pPr>
              <a:lnSpc>
                <a:spcPct val="65000"/>
              </a:lnSpc>
            </a:pPr>
            <a:r>
              <a:rPr lang="fr-FR" sz="1200" dirty="0">
                <a:solidFill>
                  <a:srgbClr val="000000"/>
                </a:solidFill>
                <a:latin typeface="Calibri" pitchFamily="34" charset="0"/>
              </a:rPr>
              <a:t>Win CE6, DVI</a:t>
            </a:r>
            <a:endParaRPr lang="fr-FR" sz="1200" b="1" dirty="0">
              <a:solidFill>
                <a:srgbClr val="FF3300"/>
              </a:solidFill>
              <a:latin typeface="Calibri" pitchFamily="34" charset="0"/>
            </a:endParaRPr>
          </a:p>
        </p:txBody>
      </p:sp>
      <p:sp>
        <p:nvSpPr>
          <p:cNvPr id="10248" name="ZoneTexte 78"/>
          <p:cNvSpPr txBox="1">
            <a:spLocks noChangeArrowheads="1"/>
          </p:cNvSpPr>
          <p:nvPr/>
        </p:nvSpPr>
        <p:spPr bwMode="auto">
          <a:xfrm rot="-5400000">
            <a:off x="3667125" y="1544638"/>
            <a:ext cx="1355725" cy="349250"/>
          </a:xfrm>
          <a:prstGeom prst="rect">
            <a:avLst/>
          </a:prstGeom>
          <a:noFill/>
          <a:ln w="3175">
            <a:noFill/>
            <a:miter lim="800000"/>
            <a:headEnd/>
            <a:tailEnd/>
          </a:ln>
        </p:spPr>
        <p:txBody>
          <a:bodyPr>
            <a:spAutoFit/>
          </a:bodyPr>
          <a:lstStyle/>
          <a:p>
            <a:pPr>
              <a:lnSpc>
                <a:spcPct val="65000"/>
              </a:lnSpc>
              <a:buFont typeface="Arial" pitchFamily="34" charset="0"/>
              <a:buNone/>
            </a:pPr>
            <a:r>
              <a:rPr lang="fr-FR" sz="1400" b="1" dirty="0">
                <a:solidFill>
                  <a:srgbClr val="0000FF"/>
                </a:solidFill>
                <a:latin typeface="Calibri" pitchFamily="34" charset="0"/>
              </a:rPr>
              <a:t>Jack PC </a:t>
            </a:r>
            <a:r>
              <a:rPr lang="fr-FR" sz="1400" b="1" dirty="0" smtClean="0">
                <a:solidFill>
                  <a:srgbClr val="0000FF"/>
                </a:solidFill>
                <a:latin typeface="Calibri" pitchFamily="34" charset="0"/>
              </a:rPr>
              <a:t>7800</a:t>
            </a:r>
            <a:endParaRPr lang="fr-FR" sz="1400" b="1" dirty="0">
              <a:solidFill>
                <a:srgbClr val="0000FF"/>
              </a:solidFill>
              <a:latin typeface="Calibri" pitchFamily="34" charset="0"/>
            </a:endParaRPr>
          </a:p>
          <a:p>
            <a:pPr>
              <a:lnSpc>
                <a:spcPct val="65000"/>
              </a:lnSpc>
              <a:buFont typeface="Arial" pitchFamily="34" charset="0"/>
              <a:buNone/>
            </a:pPr>
            <a:r>
              <a:rPr lang="fr-FR" sz="1200" dirty="0">
                <a:solidFill>
                  <a:srgbClr val="000000"/>
                </a:solidFill>
                <a:latin typeface="Calibri" pitchFamily="34" charset="0"/>
              </a:rPr>
              <a:t>Win CE6, VGA</a:t>
            </a:r>
            <a:endParaRPr lang="fr-FR" sz="1200" b="1" dirty="0">
              <a:solidFill>
                <a:srgbClr val="FF3300"/>
              </a:solidFill>
              <a:latin typeface="Calibri" pitchFamily="34" charset="0"/>
            </a:endParaRPr>
          </a:p>
        </p:txBody>
      </p:sp>
      <p:sp>
        <p:nvSpPr>
          <p:cNvPr id="10249" name="ZoneTexte 79"/>
          <p:cNvSpPr txBox="1">
            <a:spLocks noChangeArrowheads="1"/>
          </p:cNvSpPr>
          <p:nvPr/>
        </p:nvSpPr>
        <p:spPr bwMode="auto">
          <a:xfrm rot="-5400000">
            <a:off x="4849813" y="1460500"/>
            <a:ext cx="1524000"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Xtreme PC 7500</a:t>
            </a:r>
            <a:r>
              <a:rPr lang="fr-FR" sz="1200" dirty="0">
                <a:solidFill>
                  <a:srgbClr val="000000"/>
                </a:solidFill>
                <a:latin typeface="Calibri" pitchFamily="34" charset="0"/>
              </a:rPr>
              <a:t> Win CE6, DVI + VGA</a:t>
            </a:r>
            <a:endParaRPr lang="fr-FR" sz="1200" b="1" dirty="0">
              <a:solidFill>
                <a:srgbClr val="FF3300"/>
              </a:solidFill>
              <a:latin typeface="Calibri" pitchFamily="34" charset="0"/>
            </a:endParaRPr>
          </a:p>
        </p:txBody>
      </p:sp>
      <p:sp>
        <p:nvSpPr>
          <p:cNvPr id="10250" name="ZoneTexte 81"/>
          <p:cNvSpPr txBox="1">
            <a:spLocks noChangeArrowheads="1"/>
          </p:cNvSpPr>
          <p:nvPr/>
        </p:nvSpPr>
        <p:spPr bwMode="auto">
          <a:xfrm rot="16200000">
            <a:off x="6366339" y="1471373"/>
            <a:ext cx="1358900" cy="483081"/>
          </a:xfrm>
          <a:prstGeom prst="rect">
            <a:avLst/>
          </a:prstGeom>
          <a:noFill/>
          <a:ln w="3175">
            <a:noFill/>
            <a:miter lim="800000"/>
            <a:headEnd/>
            <a:tailEnd/>
          </a:ln>
        </p:spPr>
        <p:txBody>
          <a:bodyPr>
            <a:spAutoFit/>
          </a:bodyPr>
          <a:lstStyle/>
          <a:p>
            <a:pPr>
              <a:lnSpc>
                <a:spcPct val="65000"/>
              </a:lnSpc>
              <a:buFont typeface="Arial" pitchFamily="34" charset="0"/>
              <a:buNone/>
            </a:pPr>
            <a:r>
              <a:rPr lang="fr-FR" sz="1400" b="1" dirty="0">
                <a:solidFill>
                  <a:srgbClr val="0000FF"/>
                </a:solidFill>
                <a:latin typeface="Calibri" pitchFamily="34" charset="0"/>
              </a:rPr>
              <a:t>Plug PC 2310</a:t>
            </a:r>
            <a:r>
              <a:rPr lang="fr-FR" sz="1200" dirty="0">
                <a:solidFill>
                  <a:srgbClr val="000000"/>
                </a:solidFill>
                <a:latin typeface="Calibri" pitchFamily="34" charset="0"/>
              </a:rPr>
              <a:t> Linux, </a:t>
            </a:r>
            <a:r>
              <a:rPr lang="fr-FR" sz="1200" b="1" dirty="0">
                <a:solidFill>
                  <a:srgbClr val="000000"/>
                </a:solidFill>
                <a:latin typeface="Calibri" pitchFamily="34" charset="0"/>
              </a:rPr>
              <a:t>DVI-D uniquement</a:t>
            </a:r>
            <a:endParaRPr lang="fr-FR" sz="1200" b="1" dirty="0">
              <a:solidFill>
                <a:srgbClr val="FF3300"/>
              </a:solidFill>
              <a:latin typeface="Calibri" pitchFamily="34" charset="0"/>
            </a:endParaRPr>
          </a:p>
        </p:txBody>
      </p:sp>
      <p:sp>
        <p:nvSpPr>
          <p:cNvPr id="10251" name="ZoneTexte 82"/>
          <p:cNvSpPr txBox="1">
            <a:spLocks noChangeArrowheads="1"/>
          </p:cNvSpPr>
          <p:nvPr/>
        </p:nvSpPr>
        <p:spPr bwMode="auto">
          <a:xfrm rot="16200000">
            <a:off x="7895183" y="1553369"/>
            <a:ext cx="1357312"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EX PC XPD4741</a:t>
            </a:r>
            <a:r>
              <a:rPr lang="fr-FR" sz="1200" dirty="0">
                <a:solidFill>
                  <a:srgbClr val="000000"/>
                </a:solidFill>
                <a:latin typeface="Calibri" pitchFamily="34" charset="0"/>
              </a:rPr>
              <a:t> Win XPe 2009, DVI</a:t>
            </a:r>
            <a:endParaRPr lang="fr-FR" sz="1200" b="1" dirty="0">
              <a:solidFill>
                <a:srgbClr val="FF3300"/>
              </a:solidFill>
              <a:latin typeface="Calibri" pitchFamily="34" charset="0"/>
            </a:endParaRPr>
          </a:p>
        </p:txBody>
      </p:sp>
      <p:sp>
        <p:nvSpPr>
          <p:cNvPr id="10252" name="ZoneTexte 83"/>
          <p:cNvSpPr txBox="1">
            <a:spLocks noChangeArrowheads="1"/>
          </p:cNvSpPr>
          <p:nvPr/>
        </p:nvSpPr>
        <p:spPr bwMode="auto">
          <a:xfrm rot="16200000">
            <a:off x="7452816" y="1535113"/>
            <a:ext cx="1377950"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Xtreme PC 6600</a:t>
            </a:r>
            <a:r>
              <a:rPr lang="fr-FR" sz="1200" dirty="0">
                <a:solidFill>
                  <a:srgbClr val="000000"/>
                </a:solidFill>
                <a:latin typeface="Calibri" pitchFamily="34" charset="0"/>
              </a:rPr>
              <a:t> Win CE6,  2 x DVI</a:t>
            </a:r>
            <a:endParaRPr lang="fr-FR" sz="1200" b="1" dirty="0">
              <a:solidFill>
                <a:srgbClr val="FF3300"/>
              </a:solidFill>
              <a:latin typeface="Calibri" pitchFamily="34" charset="0"/>
            </a:endParaRPr>
          </a:p>
        </p:txBody>
      </p:sp>
      <p:sp>
        <p:nvSpPr>
          <p:cNvPr id="10254" name="ZoneTexte 85"/>
          <p:cNvSpPr txBox="1">
            <a:spLocks noChangeArrowheads="1"/>
          </p:cNvSpPr>
          <p:nvPr/>
        </p:nvSpPr>
        <p:spPr bwMode="auto">
          <a:xfrm rot="16200000">
            <a:off x="8262143" y="1478757"/>
            <a:ext cx="1368425" cy="468312"/>
          </a:xfrm>
          <a:prstGeom prst="rect">
            <a:avLst/>
          </a:prstGeom>
          <a:noFill/>
          <a:ln w="3175">
            <a:noFill/>
            <a:miter lim="800000"/>
            <a:headEnd/>
            <a:tailEnd/>
          </a:ln>
        </p:spPr>
        <p:txBody>
          <a:bodyPr>
            <a:spAutoFit/>
          </a:bodyPr>
          <a:lstStyle/>
          <a:p>
            <a:pPr>
              <a:lnSpc>
                <a:spcPct val="65000"/>
              </a:lnSpc>
              <a:buFont typeface="Arial" pitchFamily="34" charset="0"/>
              <a:buNone/>
            </a:pPr>
            <a:r>
              <a:rPr lang="fr-FR" sz="1400" b="1">
                <a:solidFill>
                  <a:srgbClr val="0000FF"/>
                </a:solidFill>
                <a:latin typeface="Calibri" pitchFamily="34" charset="0"/>
              </a:rPr>
              <a:t>Xtreme PC 7552</a:t>
            </a:r>
            <a:r>
              <a:rPr lang="fr-FR" sz="1200">
                <a:solidFill>
                  <a:srgbClr val="000000"/>
                </a:solidFill>
                <a:latin typeface="Calibri" pitchFamily="34" charset="0"/>
              </a:rPr>
              <a:t> Win CE6, VGA + DVI, Smartcard</a:t>
            </a:r>
            <a:endParaRPr lang="fr-FR" sz="1200" b="1">
              <a:solidFill>
                <a:srgbClr val="FF3300"/>
              </a:solidFill>
              <a:latin typeface="Calibri" pitchFamily="34" charset="0"/>
            </a:endParaRPr>
          </a:p>
        </p:txBody>
      </p:sp>
      <p:sp>
        <p:nvSpPr>
          <p:cNvPr id="10255" name="ZoneTexte 90"/>
          <p:cNvSpPr txBox="1">
            <a:spLocks noChangeArrowheads="1"/>
          </p:cNvSpPr>
          <p:nvPr/>
        </p:nvSpPr>
        <p:spPr bwMode="auto">
          <a:xfrm>
            <a:off x="50800" y="2852936"/>
            <a:ext cx="4016375" cy="707886"/>
          </a:xfrm>
          <a:prstGeom prst="rect">
            <a:avLst/>
          </a:prstGeom>
          <a:noFill/>
          <a:ln w="3175">
            <a:noFill/>
            <a:miter lim="800000"/>
            <a:headEnd/>
            <a:tailEnd/>
          </a:ln>
        </p:spPr>
        <p:txBody>
          <a:bodyPr>
            <a:spAutoFit/>
          </a:bodyPr>
          <a:lstStyle/>
          <a:p>
            <a:pPr>
              <a:lnSpc>
                <a:spcPts val="1200"/>
              </a:lnSpc>
            </a:pPr>
            <a:r>
              <a:rPr lang="fr-FR" sz="1200" dirty="0">
                <a:latin typeface="Calibri" pitchFamily="34" charset="0"/>
              </a:rPr>
              <a:t>Architecture Citrix </a:t>
            </a:r>
            <a:r>
              <a:rPr lang="fr-FR" sz="1200" b="1" dirty="0">
                <a:latin typeface="Calibri" pitchFamily="34" charset="0"/>
              </a:rPr>
              <a:t>XenApp ou XenDesktop </a:t>
            </a:r>
            <a:r>
              <a:rPr lang="fr-FR" sz="1200" dirty="0">
                <a:latin typeface="Calibri" pitchFamily="34" charset="0"/>
              </a:rPr>
              <a:t>(PNAgent / Bureau </a:t>
            </a:r>
            <a:r>
              <a:rPr lang="fr-FR" sz="1200" dirty="0" smtClean="0">
                <a:latin typeface="Calibri" pitchFamily="34" charset="0"/>
              </a:rPr>
              <a:t>publié) </a:t>
            </a:r>
            <a:r>
              <a:rPr lang="fr-FR" sz="1200" dirty="0">
                <a:latin typeface="Calibri" pitchFamily="34" charset="0"/>
              </a:rPr>
              <a:t>ou TSE RDP ou VMware </a:t>
            </a:r>
            <a:r>
              <a:rPr lang="fr-FR" sz="1200" dirty="0" smtClean="0">
                <a:latin typeface="Calibri" pitchFamily="34" charset="0"/>
              </a:rPr>
              <a:t>View</a:t>
            </a:r>
            <a:br>
              <a:rPr lang="fr-FR" sz="1200" dirty="0" smtClean="0">
                <a:latin typeface="Calibri" pitchFamily="34" charset="0"/>
              </a:rPr>
            </a:br>
            <a:r>
              <a:rPr lang="fr-FR" sz="1200" dirty="0" smtClean="0">
                <a:latin typeface="Calibri" pitchFamily="34" charset="0"/>
              </a:rPr>
              <a:t>(tous les modèles sont compatibles, ici ne sont montrés que ceux à privilégier pour les performances graphiques)</a:t>
            </a:r>
          </a:p>
        </p:txBody>
      </p:sp>
      <p:sp>
        <p:nvSpPr>
          <p:cNvPr id="10256" name="ZoneTexte 93"/>
          <p:cNvSpPr txBox="1">
            <a:spLocks noChangeArrowheads="1"/>
          </p:cNvSpPr>
          <p:nvPr/>
        </p:nvSpPr>
        <p:spPr bwMode="auto">
          <a:xfrm>
            <a:off x="50800" y="4040237"/>
            <a:ext cx="4016375" cy="396875"/>
          </a:xfrm>
          <a:prstGeom prst="rect">
            <a:avLst/>
          </a:prstGeom>
          <a:noFill/>
          <a:ln w="3175">
            <a:noFill/>
            <a:miter lim="800000"/>
            <a:headEnd/>
            <a:tailEnd/>
          </a:ln>
        </p:spPr>
        <p:txBody>
          <a:bodyPr>
            <a:spAutoFit/>
          </a:bodyPr>
          <a:lstStyle/>
          <a:p>
            <a:pPr>
              <a:lnSpc>
                <a:spcPts val="1200"/>
              </a:lnSpc>
            </a:pPr>
            <a:r>
              <a:rPr lang="fr-FR" sz="1200" dirty="0">
                <a:latin typeface="Calibri" pitchFamily="34" charset="0"/>
              </a:rPr>
              <a:t>Architecture Citrix (</a:t>
            </a:r>
            <a:r>
              <a:rPr lang="fr-FR" sz="1200" b="1" dirty="0">
                <a:latin typeface="Calibri" pitchFamily="34" charset="0"/>
              </a:rPr>
              <a:t>Web Interface </a:t>
            </a:r>
            <a:r>
              <a:rPr lang="fr-FR" sz="1200" dirty="0">
                <a:latin typeface="Calibri" pitchFamily="34" charset="0"/>
              </a:rPr>
              <a:t>/ PNAgent / Bureau publié) ou TSE RDP (avec besoin de </a:t>
            </a:r>
            <a:r>
              <a:rPr lang="fr-FR" sz="1200" dirty="0" smtClean="0">
                <a:latin typeface="Calibri" pitchFamily="34" charset="0"/>
              </a:rPr>
              <a:t>Microsoft RDP </a:t>
            </a:r>
            <a:r>
              <a:rPr lang="fr-FR" sz="1200" dirty="0">
                <a:latin typeface="Calibri" pitchFamily="34" charset="0"/>
              </a:rPr>
              <a:t>6)</a:t>
            </a:r>
          </a:p>
        </p:txBody>
      </p:sp>
      <p:sp>
        <p:nvSpPr>
          <p:cNvPr id="10257" name="ZoneTexte 96"/>
          <p:cNvSpPr txBox="1">
            <a:spLocks noChangeArrowheads="1"/>
          </p:cNvSpPr>
          <p:nvPr/>
        </p:nvSpPr>
        <p:spPr bwMode="auto">
          <a:xfrm>
            <a:off x="50800" y="4472285"/>
            <a:ext cx="4016375" cy="396875"/>
          </a:xfrm>
          <a:prstGeom prst="rect">
            <a:avLst/>
          </a:prstGeom>
          <a:noFill/>
          <a:ln w="3175">
            <a:noFill/>
            <a:miter lim="800000"/>
            <a:headEnd/>
            <a:tailEnd/>
          </a:ln>
        </p:spPr>
        <p:txBody>
          <a:bodyPr>
            <a:spAutoFit/>
          </a:bodyPr>
          <a:lstStyle/>
          <a:p>
            <a:pPr>
              <a:lnSpc>
                <a:spcPts val="1200"/>
              </a:lnSpc>
            </a:pPr>
            <a:r>
              <a:rPr lang="fr-FR" sz="1200" b="1" dirty="0">
                <a:latin typeface="Calibri" pitchFamily="34" charset="0"/>
              </a:rPr>
              <a:t>Application web uniquement </a:t>
            </a:r>
            <a:r>
              <a:rPr lang="fr-FR" sz="1200" dirty="0">
                <a:latin typeface="Calibri" pitchFamily="34" charset="0"/>
              </a:rPr>
              <a:t>(Flash/Java…) sans ICA / RDP / VMware</a:t>
            </a:r>
          </a:p>
        </p:txBody>
      </p:sp>
      <p:sp>
        <p:nvSpPr>
          <p:cNvPr id="10258" name="ZoneTexte 99"/>
          <p:cNvSpPr txBox="1">
            <a:spLocks noChangeArrowheads="1"/>
          </p:cNvSpPr>
          <p:nvPr/>
        </p:nvSpPr>
        <p:spPr bwMode="auto">
          <a:xfrm>
            <a:off x="50800" y="4832325"/>
            <a:ext cx="4016375" cy="396875"/>
          </a:xfrm>
          <a:prstGeom prst="rect">
            <a:avLst/>
          </a:prstGeom>
          <a:noFill/>
          <a:ln w="3175">
            <a:noFill/>
            <a:miter lim="800000"/>
            <a:headEnd/>
            <a:tailEnd/>
          </a:ln>
        </p:spPr>
        <p:txBody>
          <a:bodyPr>
            <a:spAutoFit/>
          </a:bodyPr>
          <a:lstStyle/>
          <a:p>
            <a:pPr>
              <a:lnSpc>
                <a:spcPts val="1200"/>
              </a:lnSpc>
            </a:pPr>
            <a:r>
              <a:rPr lang="fr-FR" sz="1200" b="1" dirty="0">
                <a:latin typeface="Calibri" pitchFamily="34" charset="0"/>
              </a:rPr>
              <a:t>Client VMware View complet </a:t>
            </a:r>
            <a:r>
              <a:rPr lang="fr-FR" sz="1200" dirty="0">
                <a:latin typeface="Calibri" pitchFamily="34" charset="0"/>
              </a:rPr>
              <a:t>avec redirection des ports USB et redirection vidéo</a:t>
            </a:r>
          </a:p>
        </p:txBody>
      </p:sp>
      <p:sp>
        <p:nvSpPr>
          <p:cNvPr id="10259" name="ZoneTexte 102"/>
          <p:cNvSpPr txBox="1">
            <a:spLocks noChangeArrowheads="1"/>
          </p:cNvSpPr>
          <p:nvPr/>
        </p:nvSpPr>
        <p:spPr bwMode="auto">
          <a:xfrm>
            <a:off x="79375" y="5242595"/>
            <a:ext cx="3987800" cy="274637"/>
          </a:xfrm>
          <a:prstGeom prst="rect">
            <a:avLst/>
          </a:prstGeom>
          <a:noFill/>
          <a:ln w="3175">
            <a:noFill/>
            <a:miter lim="800000"/>
            <a:headEnd/>
            <a:tailEnd/>
          </a:ln>
        </p:spPr>
        <p:txBody>
          <a:bodyPr>
            <a:spAutoFit/>
          </a:bodyPr>
          <a:lstStyle/>
          <a:p>
            <a:r>
              <a:rPr lang="fr-FR" sz="1200" dirty="0">
                <a:latin typeface="Calibri" pitchFamily="34" charset="0"/>
              </a:rPr>
              <a:t>Configuration </a:t>
            </a:r>
            <a:r>
              <a:rPr lang="fr-FR" sz="1200" b="1" dirty="0">
                <a:latin typeface="Calibri" pitchFamily="34" charset="0"/>
              </a:rPr>
              <a:t>Dual </a:t>
            </a:r>
            <a:r>
              <a:rPr lang="fr-FR" sz="1200" b="1" dirty="0" err="1">
                <a:latin typeface="Calibri" pitchFamily="34" charset="0"/>
              </a:rPr>
              <a:t>Screen</a:t>
            </a:r>
            <a:r>
              <a:rPr lang="fr-FR" sz="1200" b="1" dirty="0">
                <a:latin typeface="Calibri" pitchFamily="34" charset="0"/>
              </a:rPr>
              <a:t> </a:t>
            </a:r>
            <a:r>
              <a:rPr lang="fr-FR" sz="1200" dirty="0">
                <a:latin typeface="Calibri" pitchFamily="34" charset="0"/>
              </a:rPr>
              <a:t>haute résolution Citrix ou RDP</a:t>
            </a:r>
          </a:p>
        </p:txBody>
      </p:sp>
      <p:sp>
        <p:nvSpPr>
          <p:cNvPr id="10260" name="ZoneTexte 105"/>
          <p:cNvSpPr txBox="1">
            <a:spLocks noChangeArrowheads="1"/>
          </p:cNvSpPr>
          <p:nvPr/>
        </p:nvSpPr>
        <p:spPr bwMode="auto">
          <a:xfrm>
            <a:off x="50800" y="5453533"/>
            <a:ext cx="4016375" cy="639763"/>
          </a:xfrm>
          <a:prstGeom prst="rect">
            <a:avLst/>
          </a:prstGeom>
          <a:noFill/>
          <a:ln w="3175">
            <a:noFill/>
            <a:miter lim="800000"/>
            <a:headEnd/>
            <a:tailEnd/>
          </a:ln>
        </p:spPr>
        <p:txBody>
          <a:bodyPr>
            <a:spAutoFit/>
          </a:bodyPr>
          <a:lstStyle/>
          <a:p>
            <a:r>
              <a:rPr lang="fr-FR" sz="1200" dirty="0">
                <a:latin typeface="Calibri" pitchFamily="34" charset="0"/>
              </a:rPr>
              <a:t>Configuration avec lecteur </a:t>
            </a:r>
            <a:r>
              <a:rPr lang="fr-FR" sz="1200" b="1" dirty="0">
                <a:latin typeface="Calibri" pitchFamily="34" charset="0"/>
              </a:rPr>
              <a:t>Carte à Puce Smart </a:t>
            </a:r>
            <a:r>
              <a:rPr lang="fr-FR" sz="1200" b="1" dirty="0" err="1">
                <a:latin typeface="Calibri" pitchFamily="34" charset="0"/>
              </a:rPr>
              <a:t>Card</a:t>
            </a:r>
            <a:r>
              <a:rPr lang="fr-FR" sz="1200" b="1" dirty="0">
                <a:latin typeface="Calibri" pitchFamily="34" charset="0"/>
              </a:rPr>
              <a:t> intégré</a:t>
            </a:r>
          </a:p>
          <a:p>
            <a:r>
              <a:rPr lang="fr-FR" sz="1200" dirty="0">
                <a:latin typeface="Calibri" pitchFamily="34" charset="0"/>
              </a:rPr>
              <a:t>(sinon, il est possible d’avoir un lecteur externe sur tous les terminaux)</a:t>
            </a:r>
          </a:p>
        </p:txBody>
      </p:sp>
      <p:sp>
        <p:nvSpPr>
          <p:cNvPr id="10261" name="ZoneTexte 108"/>
          <p:cNvSpPr txBox="1">
            <a:spLocks noChangeArrowheads="1"/>
          </p:cNvSpPr>
          <p:nvPr/>
        </p:nvSpPr>
        <p:spPr bwMode="auto">
          <a:xfrm>
            <a:off x="50800" y="5976069"/>
            <a:ext cx="4016375" cy="549275"/>
          </a:xfrm>
          <a:prstGeom prst="rect">
            <a:avLst/>
          </a:prstGeom>
          <a:noFill/>
          <a:ln w="3175">
            <a:noFill/>
            <a:miter lim="800000"/>
            <a:headEnd/>
            <a:tailEnd/>
          </a:ln>
        </p:spPr>
        <p:txBody>
          <a:bodyPr>
            <a:spAutoFit/>
          </a:bodyPr>
          <a:lstStyle/>
          <a:p>
            <a:pPr>
              <a:lnSpc>
                <a:spcPts val="1200"/>
              </a:lnSpc>
            </a:pPr>
            <a:r>
              <a:rPr lang="fr-FR" sz="1200" dirty="0">
                <a:latin typeface="Calibri" pitchFamily="34" charset="0"/>
              </a:rPr>
              <a:t>Besoin d’un </a:t>
            </a:r>
            <a:r>
              <a:rPr lang="fr-FR" sz="1200" b="1" dirty="0">
                <a:latin typeface="Calibri" pitchFamily="34" charset="0"/>
              </a:rPr>
              <a:t>tarif agressif</a:t>
            </a:r>
          </a:p>
          <a:p>
            <a:pPr>
              <a:lnSpc>
                <a:spcPts val="1200"/>
              </a:lnSpc>
            </a:pPr>
            <a:r>
              <a:rPr lang="fr-FR" sz="1200" dirty="0">
                <a:latin typeface="Calibri" pitchFamily="34" charset="0"/>
              </a:rPr>
              <a:t>(pour des volumétries &gt;50, demander une cotation spéciale à Chip PC)</a:t>
            </a:r>
          </a:p>
        </p:txBody>
      </p:sp>
      <p:sp>
        <p:nvSpPr>
          <p:cNvPr id="10262" name="ZoneTexte 31"/>
          <p:cNvSpPr txBox="1">
            <a:spLocks noChangeArrowheads="1"/>
          </p:cNvSpPr>
          <p:nvPr/>
        </p:nvSpPr>
        <p:spPr bwMode="auto">
          <a:xfrm rot="-5400000">
            <a:off x="4523582" y="1553369"/>
            <a:ext cx="1357312"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Jack PC 2311</a:t>
            </a:r>
            <a:r>
              <a:rPr lang="fr-FR" sz="1200" dirty="0">
                <a:solidFill>
                  <a:srgbClr val="000000"/>
                </a:solidFill>
                <a:latin typeface="Calibri" pitchFamily="34" charset="0"/>
              </a:rPr>
              <a:t> Linux, DVI</a:t>
            </a:r>
            <a:endParaRPr lang="fr-FR" sz="1200" b="1" dirty="0">
              <a:solidFill>
                <a:srgbClr val="FF3300"/>
              </a:solidFill>
              <a:latin typeface="Calibri" pitchFamily="34" charset="0"/>
            </a:endParaRPr>
          </a:p>
        </p:txBody>
      </p:sp>
      <p:sp>
        <p:nvSpPr>
          <p:cNvPr id="10263" name="ZoneTexte 79"/>
          <p:cNvSpPr txBox="1">
            <a:spLocks noChangeArrowheads="1"/>
          </p:cNvSpPr>
          <p:nvPr/>
        </p:nvSpPr>
        <p:spPr bwMode="auto">
          <a:xfrm rot="-5400000">
            <a:off x="5363369" y="1431132"/>
            <a:ext cx="1595437"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Xtreme PC 2321</a:t>
            </a:r>
            <a:r>
              <a:rPr lang="fr-FR" sz="1200" dirty="0">
                <a:solidFill>
                  <a:srgbClr val="000000"/>
                </a:solidFill>
                <a:latin typeface="Calibri" pitchFamily="34" charset="0"/>
              </a:rPr>
              <a:t> Linux DVI+VGA</a:t>
            </a:r>
            <a:endParaRPr lang="fr-FR" sz="1200" b="1" dirty="0">
              <a:solidFill>
                <a:srgbClr val="FF3300"/>
              </a:solidFill>
              <a:latin typeface="Calibri" pitchFamily="34" charset="0"/>
            </a:endParaRPr>
          </a:p>
        </p:txBody>
      </p:sp>
      <p:sp>
        <p:nvSpPr>
          <p:cNvPr id="10264" name="Line 426"/>
          <p:cNvSpPr>
            <a:spLocks noChangeShapeType="1"/>
          </p:cNvSpPr>
          <p:nvPr/>
        </p:nvSpPr>
        <p:spPr bwMode="auto">
          <a:xfrm>
            <a:off x="179388" y="2349500"/>
            <a:ext cx="8964612" cy="0"/>
          </a:xfrm>
          <a:prstGeom prst="line">
            <a:avLst/>
          </a:prstGeom>
          <a:noFill/>
          <a:ln w="9525">
            <a:solidFill>
              <a:schemeClr val="tx1"/>
            </a:solidFill>
            <a:round/>
            <a:headEnd/>
            <a:tailEnd/>
          </a:ln>
        </p:spPr>
        <p:txBody>
          <a:bodyPr/>
          <a:lstStyle/>
          <a:p>
            <a:endParaRPr lang="fr-FR"/>
          </a:p>
        </p:txBody>
      </p:sp>
      <p:sp>
        <p:nvSpPr>
          <p:cNvPr id="10265" name="Line 427"/>
          <p:cNvSpPr>
            <a:spLocks noChangeShapeType="1"/>
          </p:cNvSpPr>
          <p:nvPr/>
        </p:nvSpPr>
        <p:spPr bwMode="auto">
          <a:xfrm>
            <a:off x="34925" y="2879725"/>
            <a:ext cx="9144000" cy="0"/>
          </a:xfrm>
          <a:prstGeom prst="line">
            <a:avLst/>
          </a:prstGeom>
          <a:noFill/>
          <a:ln w="9525">
            <a:solidFill>
              <a:schemeClr val="tx1"/>
            </a:solidFill>
            <a:round/>
            <a:headEnd/>
            <a:tailEnd/>
          </a:ln>
        </p:spPr>
        <p:txBody>
          <a:bodyPr/>
          <a:lstStyle/>
          <a:p>
            <a:endParaRPr lang="fr-FR"/>
          </a:p>
        </p:txBody>
      </p:sp>
      <p:sp>
        <p:nvSpPr>
          <p:cNvPr id="10266" name="Line 428"/>
          <p:cNvSpPr>
            <a:spLocks noChangeShapeType="1"/>
          </p:cNvSpPr>
          <p:nvPr/>
        </p:nvSpPr>
        <p:spPr bwMode="auto">
          <a:xfrm>
            <a:off x="0" y="4077072"/>
            <a:ext cx="9144000" cy="0"/>
          </a:xfrm>
          <a:prstGeom prst="line">
            <a:avLst/>
          </a:prstGeom>
          <a:noFill/>
          <a:ln w="9525">
            <a:solidFill>
              <a:schemeClr val="tx1"/>
            </a:solidFill>
            <a:round/>
            <a:headEnd/>
            <a:tailEnd/>
          </a:ln>
        </p:spPr>
        <p:txBody>
          <a:bodyPr/>
          <a:lstStyle/>
          <a:p>
            <a:endParaRPr lang="fr-FR"/>
          </a:p>
        </p:txBody>
      </p:sp>
      <p:sp>
        <p:nvSpPr>
          <p:cNvPr id="10267" name="Line 429"/>
          <p:cNvSpPr>
            <a:spLocks noChangeShapeType="1"/>
          </p:cNvSpPr>
          <p:nvPr/>
        </p:nvSpPr>
        <p:spPr bwMode="auto">
          <a:xfrm>
            <a:off x="-36513" y="4437112"/>
            <a:ext cx="9144001" cy="0"/>
          </a:xfrm>
          <a:prstGeom prst="line">
            <a:avLst/>
          </a:prstGeom>
          <a:noFill/>
          <a:ln w="9525">
            <a:solidFill>
              <a:schemeClr val="tx1"/>
            </a:solidFill>
            <a:round/>
            <a:headEnd/>
            <a:tailEnd/>
          </a:ln>
        </p:spPr>
        <p:txBody>
          <a:bodyPr/>
          <a:lstStyle/>
          <a:p>
            <a:endParaRPr lang="fr-FR"/>
          </a:p>
        </p:txBody>
      </p:sp>
      <p:sp>
        <p:nvSpPr>
          <p:cNvPr id="10268" name="Line 430"/>
          <p:cNvSpPr>
            <a:spLocks noChangeShapeType="1"/>
          </p:cNvSpPr>
          <p:nvPr/>
        </p:nvSpPr>
        <p:spPr bwMode="auto">
          <a:xfrm>
            <a:off x="-7938" y="4797152"/>
            <a:ext cx="9144001" cy="0"/>
          </a:xfrm>
          <a:prstGeom prst="line">
            <a:avLst/>
          </a:prstGeom>
          <a:noFill/>
          <a:ln w="9525">
            <a:solidFill>
              <a:schemeClr val="tx1"/>
            </a:solidFill>
            <a:round/>
            <a:headEnd/>
            <a:tailEnd/>
          </a:ln>
        </p:spPr>
        <p:txBody>
          <a:bodyPr/>
          <a:lstStyle/>
          <a:p>
            <a:endParaRPr lang="fr-FR"/>
          </a:p>
        </p:txBody>
      </p:sp>
      <p:sp>
        <p:nvSpPr>
          <p:cNvPr id="10269" name="Line 431"/>
          <p:cNvSpPr>
            <a:spLocks noChangeShapeType="1"/>
          </p:cNvSpPr>
          <p:nvPr/>
        </p:nvSpPr>
        <p:spPr bwMode="auto">
          <a:xfrm>
            <a:off x="-22225" y="5229200"/>
            <a:ext cx="9144000" cy="0"/>
          </a:xfrm>
          <a:prstGeom prst="line">
            <a:avLst/>
          </a:prstGeom>
          <a:noFill/>
          <a:ln w="9525">
            <a:solidFill>
              <a:schemeClr val="tx1"/>
            </a:solidFill>
            <a:round/>
            <a:headEnd/>
            <a:tailEnd/>
          </a:ln>
        </p:spPr>
        <p:txBody>
          <a:bodyPr/>
          <a:lstStyle/>
          <a:p>
            <a:endParaRPr lang="fr-FR"/>
          </a:p>
        </p:txBody>
      </p:sp>
      <p:sp>
        <p:nvSpPr>
          <p:cNvPr id="10270" name="Line 432"/>
          <p:cNvSpPr>
            <a:spLocks noChangeShapeType="1"/>
          </p:cNvSpPr>
          <p:nvPr/>
        </p:nvSpPr>
        <p:spPr bwMode="auto">
          <a:xfrm>
            <a:off x="-22225" y="5517232"/>
            <a:ext cx="9144000" cy="0"/>
          </a:xfrm>
          <a:prstGeom prst="line">
            <a:avLst/>
          </a:prstGeom>
          <a:noFill/>
          <a:ln w="9525">
            <a:solidFill>
              <a:schemeClr val="tx1"/>
            </a:solidFill>
            <a:round/>
            <a:headEnd/>
            <a:tailEnd/>
          </a:ln>
        </p:spPr>
        <p:txBody>
          <a:bodyPr/>
          <a:lstStyle/>
          <a:p>
            <a:endParaRPr lang="fr-FR"/>
          </a:p>
        </p:txBody>
      </p:sp>
      <p:sp>
        <p:nvSpPr>
          <p:cNvPr id="10271" name="Line 433"/>
          <p:cNvSpPr>
            <a:spLocks noChangeShapeType="1"/>
          </p:cNvSpPr>
          <p:nvPr/>
        </p:nvSpPr>
        <p:spPr bwMode="auto">
          <a:xfrm>
            <a:off x="-22225" y="6021288"/>
            <a:ext cx="9144000" cy="0"/>
          </a:xfrm>
          <a:prstGeom prst="line">
            <a:avLst/>
          </a:prstGeom>
          <a:noFill/>
          <a:ln w="9525">
            <a:solidFill>
              <a:schemeClr val="tx1"/>
            </a:solidFill>
            <a:round/>
            <a:headEnd/>
            <a:tailEnd/>
          </a:ln>
        </p:spPr>
        <p:txBody>
          <a:bodyPr/>
          <a:lstStyle/>
          <a:p>
            <a:endParaRPr lang="fr-FR"/>
          </a:p>
        </p:txBody>
      </p:sp>
      <p:sp>
        <p:nvSpPr>
          <p:cNvPr id="10272" name="Line 434"/>
          <p:cNvSpPr>
            <a:spLocks noChangeShapeType="1"/>
          </p:cNvSpPr>
          <p:nvPr/>
        </p:nvSpPr>
        <p:spPr bwMode="auto">
          <a:xfrm>
            <a:off x="34925" y="6496050"/>
            <a:ext cx="9144000" cy="0"/>
          </a:xfrm>
          <a:prstGeom prst="line">
            <a:avLst/>
          </a:prstGeom>
          <a:noFill/>
          <a:ln w="9525">
            <a:solidFill>
              <a:schemeClr val="tx1"/>
            </a:solidFill>
            <a:round/>
            <a:headEnd/>
            <a:tailEnd/>
          </a:ln>
        </p:spPr>
        <p:txBody>
          <a:bodyPr/>
          <a:lstStyle/>
          <a:p>
            <a:endParaRPr lang="fr-FR"/>
          </a:p>
        </p:txBody>
      </p:sp>
      <p:sp>
        <p:nvSpPr>
          <p:cNvPr id="10273" name="Line 436"/>
          <p:cNvSpPr>
            <a:spLocks noChangeShapeType="1"/>
          </p:cNvSpPr>
          <p:nvPr/>
        </p:nvSpPr>
        <p:spPr bwMode="auto">
          <a:xfrm>
            <a:off x="4497388" y="879475"/>
            <a:ext cx="0" cy="5616575"/>
          </a:xfrm>
          <a:prstGeom prst="line">
            <a:avLst/>
          </a:prstGeom>
          <a:noFill/>
          <a:ln w="9525">
            <a:solidFill>
              <a:schemeClr val="tx1"/>
            </a:solidFill>
            <a:round/>
            <a:headEnd/>
            <a:tailEnd/>
          </a:ln>
        </p:spPr>
        <p:txBody>
          <a:bodyPr/>
          <a:lstStyle/>
          <a:p>
            <a:endParaRPr lang="fr-FR"/>
          </a:p>
        </p:txBody>
      </p:sp>
      <p:sp>
        <p:nvSpPr>
          <p:cNvPr id="10274" name="Line 437"/>
          <p:cNvSpPr>
            <a:spLocks noChangeShapeType="1"/>
          </p:cNvSpPr>
          <p:nvPr/>
        </p:nvSpPr>
        <p:spPr bwMode="auto">
          <a:xfrm>
            <a:off x="4973638" y="865188"/>
            <a:ext cx="0" cy="5616575"/>
          </a:xfrm>
          <a:prstGeom prst="line">
            <a:avLst/>
          </a:prstGeom>
          <a:noFill/>
          <a:ln w="9525">
            <a:solidFill>
              <a:schemeClr val="tx1"/>
            </a:solidFill>
            <a:round/>
            <a:headEnd/>
            <a:tailEnd/>
          </a:ln>
        </p:spPr>
        <p:txBody>
          <a:bodyPr/>
          <a:lstStyle/>
          <a:p>
            <a:endParaRPr lang="fr-FR"/>
          </a:p>
        </p:txBody>
      </p:sp>
      <p:sp>
        <p:nvSpPr>
          <p:cNvPr id="10275" name="Line 438"/>
          <p:cNvSpPr>
            <a:spLocks noChangeShapeType="1"/>
          </p:cNvSpPr>
          <p:nvPr/>
        </p:nvSpPr>
        <p:spPr bwMode="auto">
          <a:xfrm>
            <a:off x="5426075" y="865188"/>
            <a:ext cx="0" cy="5616575"/>
          </a:xfrm>
          <a:prstGeom prst="line">
            <a:avLst/>
          </a:prstGeom>
          <a:noFill/>
          <a:ln w="9525">
            <a:solidFill>
              <a:schemeClr val="tx1"/>
            </a:solidFill>
            <a:round/>
            <a:headEnd/>
            <a:tailEnd/>
          </a:ln>
        </p:spPr>
        <p:txBody>
          <a:bodyPr/>
          <a:lstStyle/>
          <a:p>
            <a:endParaRPr lang="fr-FR"/>
          </a:p>
        </p:txBody>
      </p:sp>
      <p:sp>
        <p:nvSpPr>
          <p:cNvPr id="10276" name="Line 439"/>
          <p:cNvSpPr>
            <a:spLocks noChangeShapeType="1"/>
          </p:cNvSpPr>
          <p:nvPr/>
        </p:nvSpPr>
        <p:spPr bwMode="auto">
          <a:xfrm>
            <a:off x="5899150" y="879475"/>
            <a:ext cx="0" cy="5616575"/>
          </a:xfrm>
          <a:prstGeom prst="line">
            <a:avLst/>
          </a:prstGeom>
          <a:noFill/>
          <a:ln w="9525">
            <a:solidFill>
              <a:schemeClr val="tx1"/>
            </a:solidFill>
            <a:round/>
            <a:headEnd/>
            <a:tailEnd/>
          </a:ln>
        </p:spPr>
        <p:txBody>
          <a:bodyPr/>
          <a:lstStyle/>
          <a:p>
            <a:endParaRPr lang="fr-FR"/>
          </a:p>
        </p:txBody>
      </p:sp>
      <p:sp>
        <p:nvSpPr>
          <p:cNvPr id="10277" name="Line 440"/>
          <p:cNvSpPr>
            <a:spLocks noChangeShapeType="1"/>
          </p:cNvSpPr>
          <p:nvPr/>
        </p:nvSpPr>
        <p:spPr bwMode="auto">
          <a:xfrm>
            <a:off x="6372200" y="908720"/>
            <a:ext cx="0" cy="5544468"/>
          </a:xfrm>
          <a:prstGeom prst="line">
            <a:avLst/>
          </a:prstGeom>
          <a:noFill/>
          <a:ln w="9525">
            <a:solidFill>
              <a:schemeClr val="tx1"/>
            </a:solidFill>
            <a:round/>
            <a:headEnd/>
            <a:tailEnd/>
          </a:ln>
        </p:spPr>
        <p:txBody>
          <a:bodyPr/>
          <a:lstStyle/>
          <a:p>
            <a:endParaRPr lang="fr-FR"/>
          </a:p>
        </p:txBody>
      </p:sp>
      <p:sp>
        <p:nvSpPr>
          <p:cNvPr id="10278" name="Line 441"/>
          <p:cNvSpPr>
            <a:spLocks noChangeShapeType="1"/>
          </p:cNvSpPr>
          <p:nvPr/>
        </p:nvSpPr>
        <p:spPr bwMode="auto">
          <a:xfrm>
            <a:off x="6804248" y="908720"/>
            <a:ext cx="1811" cy="5544468"/>
          </a:xfrm>
          <a:prstGeom prst="line">
            <a:avLst/>
          </a:prstGeom>
          <a:noFill/>
          <a:ln w="9525">
            <a:solidFill>
              <a:schemeClr val="tx1"/>
            </a:solidFill>
            <a:round/>
            <a:headEnd/>
            <a:tailEnd/>
          </a:ln>
        </p:spPr>
        <p:txBody>
          <a:bodyPr/>
          <a:lstStyle/>
          <a:p>
            <a:endParaRPr lang="fr-FR"/>
          </a:p>
        </p:txBody>
      </p:sp>
      <p:sp>
        <p:nvSpPr>
          <p:cNvPr id="10279" name="Line 442"/>
          <p:cNvSpPr>
            <a:spLocks noChangeShapeType="1"/>
          </p:cNvSpPr>
          <p:nvPr/>
        </p:nvSpPr>
        <p:spPr bwMode="auto">
          <a:xfrm>
            <a:off x="7236296" y="879475"/>
            <a:ext cx="0" cy="5616575"/>
          </a:xfrm>
          <a:prstGeom prst="line">
            <a:avLst/>
          </a:prstGeom>
          <a:noFill/>
          <a:ln w="9525">
            <a:solidFill>
              <a:schemeClr val="tx1"/>
            </a:solidFill>
            <a:round/>
            <a:headEnd/>
            <a:tailEnd/>
          </a:ln>
        </p:spPr>
        <p:txBody>
          <a:bodyPr/>
          <a:lstStyle/>
          <a:p>
            <a:endParaRPr lang="fr-FR"/>
          </a:p>
        </p:txBody>
      </p:sp>
      <p:sp>
        <p:nvSpPr>
          <p:cNvPr id="10280" name="Line 443"/>
          <p:cNvSpPr>
            <a:spLocks noChangeShapeType="1"/>
          </p:cNvSpPr>
          <p:nvPr/>
        </p:nvSpPr>
        <p:spPr bwMode="auto">
          <a:xfrm>
            <a:off x="8244408" y="879475"/>
            <a:ext cx="0" cy="5616575"/>
          </a:xfrm>
          <a:prstGeom prst="line">
            <a:avLst/>
          </a:prstGeom>
          <a:noFill/>
          <a:ln w="9525">
            <a:solidFill>
              <a:schemeClr val="tx1"/>
            </a:solidFill>
            <a:round/>
            <a:headEnd/>
            <a:tailEnd/>
          </a:ln>
        </p:spPr>
        <p:txBody>
          <a:bodyPr/>
          <a:lstStyle/>
          <a:p>
            <a:endParaRPr lang="fr-FR"/>
          </a:p>
        </p:txBody>
      </p:sp>
      <p:sp>
        <p:nvSpPr>
          <p:cNvPr id="10281" name="Line 444"/>
          <p:cNvSpPr>
            <a:spLocks noChangeShapeType="1"/>
          </p:cNvSpPr>
          <p:nvPr/>
        </p:nvSpPr>
        <p:spPr bwMode="auto">
          <a:xfrm>
            <a:off x="8676456" y="879475"/>
            <a:ext cx="0" cy="5616575"/>
          </a:xfrm>
          <a:prstGeom prst="line">
            <a:avLst/>
          </a:prstGeom>
          <a:noFill/>
          <a:ln w="9525">
            <a:solidFill>
              <a:schemeClr val="tx1"/>
            </a:solidFill>
            <a:round/>
            <a:headEnd/>
            <a:tailEnd/>
          </a:ln>
        </p:spPr>
        <p:txBody>
          <a:bodyPr/>
          <a:lstStyle/>
          <a:p>
            <a:endParaRPr lang="fr-FR"/>
          </a:p>
        </p:txBody>
      </p:sp>
      <p:sp>
        <p:nvSpPr>
          <p:cNvPr id="10282" name="Text Box 463"/>
          <p:cNvSpPr txBox="1">
            <a:spLocks noChangeArrowheads="1"/>
          </p:cNvSpPr>
          <p:nvPr/>
        </p:nvSpPr>
        <p:spPr bwMode="auto">
          <a:xfrm>
            <a:off x="3971925" y="828675"/>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389</a:t>
            </a:r>
            <a:r>
              <a:rPr lang="fr-FR" sz="1600" b="1" dirty="0">
                <a:solidFill>
                  <a:schemeClr val="bg1"/>
                </a:solidFill>
                <a:latin typeface="Calibri" pitchFamily="34" charset="0"/>
              </a:rPr>
              <a:t>€</a:t>
            </a:r>
          </a:p>
        </p:txBody>
      </p:sp>
      <p:sp>
        <p:nvSpPr>
          <p:cNvPr id="10283" name="Text Box 464"/>
          <p:cNvSpPr txBox="1">
            <a:spLocks noChangeArrowheads="1"/>
          </p:cNvSpPr>
          <p:nvPr/>
        </p:nvSpPr>
        <p:spPr bwMode="auto">
          <a:xfrm>
            <a:off x="7740972" y="828675"/>
            <a:ext cx="1079500" cy="336550"/>
          </a:xfrm>
          <a:prstGeom prst="rect">
            <a:avLst/>
          </a:prstGeom>
          <a:noFill/>
          <a:ln w="9525">
            <a:noFill/>
            <a:miter lim="800000"/>
            <a:headEnd/>
            <a:tailEnd/>
          </a:ln>
        </p:spPr>
        <p:txBody>
          <a:bodyPr>
            <a:spAutoFit/>
          </a:bodyPr>
          <a:lstStyle/>
          <a:p>
            <a:pPr>
              <a:spcBef>
                <a:spcPct val="50000"/>
              </a:spcBef>
            </a:pPr>
            <a:r>
              <a:rPr lang="fr-FR" sz="1600" b="1" dirty="0">
                <a:solidFill>
                  <a:schemeClr val="bg1"/>
                </a:solidFill>
                <a:latin typeface="Calibri" pitchFamily="34" charset="0"/>
              </a:rPr>
              <a:t>339€</a:t>
            </a:r>
          </a:p>
        </p:txBody>
      </p:sp>
      <p:sp>
        <p:nvSpPr>
          <p:cNvPr id="10284" name="Text Box 465"/>
          <p:cNvSpPr txBox="1">
            <a:spLocks noChangeArrowheads="1"/>
          </p:cNvSpPr>
          <p:nvPr/>
        </p:nvSpPr>
        <p:spPr bwMode="auto">
          <a:xfrm>
            <a:off x="4932363" y="828675"/>
            <a:ext cx="1079500" cy="336550"/>
          </a:xfrm>
          <a:prstGeom prst="rect">
            <a:avLst/>
          </a:prstGeom>
          <a:noFill/>
          <a:ln w="9525">
            <a:noFill/>
            <a:miter lim="800000"/>
            <a:headEnd/>
            <a:tailEnd/>
          </a:ln>
        </p:spPr>
        <p:txBody>
          <a:bodyPr>
            <a:spAutoFit/>
          </a:bodyPr>
          <a:lstStyle/>
          <a:p>
            <a:pPr>
              <a:spcBef>
                <a:spcPct val="50000"/>
              </a:spcBef>
            </a:pPr>
            <a:r>
              <a:rPr lang="fr-FR" sz="1600" b="1">
                <a:solidFill>
                  <a:schemeClr val="bg1"/>
                </a:solidFill>
                <a:latin typeface="Calibri" pitchFamily="34" charset="0"/>
              </a:rPr>
              <a:t>349€</a:t>
            </a:r>
          </a:p>
        </p:txBody>
      </p:sp>
      <p:sp>
        <p:nvSpPr>
          <p:cNvPr id="10285" name="Text Box 466"/>
          <p:cNvSpPr txBox="1">
            <a:spLocks noChangeArrowheads="1"/>
          </p:cNvSpPr>
          <p:nvPr/>
        </p:nvSpPr>
        <p:spPr bwMode="auto">
          <a:xfrm>
            <a:off x="4446588" y="828675"/>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419</a:t>
            </a:r>
            <a:r>
              <a:rPr lang="fr-FR" sz="1600" b="1" dirty="0">
                <a:solidFill>
                  <a:schemeClr val="bg1"/>
                </a:solidFill>
                <a:latin typeface="Calibri" pitchFamily="34" charset="0"/>
              </a:rPr>
              <a:t>€</a:t>
            </a:r>
          </a:p>
        </p:txBody>
      </p:sp>
      <p:sp>
        <p:nvSpPr>
          <p:cNvPr id="10286" name="Text Box 467"/>
          <p:cNvSpPr txBox="1">
            <a:spLocks noChangeArrowheads="1"/>
          </p:cNvSpPr>
          <p:nvPr/>
        </p:nvSpPr>
        <p:spPr bwMode="auto">
          <a:xfrm>
            <a:off x="5381625" y="828675"/>
            <a:ext cx="1079500" cy="336550"/>
          </a:xfrm>
          <a:prstGeom prst="rect">
            <a:avLst/>
          </a:prstGeom>
          <a:noFill/>
          <a:ln w="9525">
            <a:noFill/>
            <a:miter lim="800000"/>
            <a:headEnd/>
            <a:tailEnd/>
          </a:ln>
        </p:spPr>
        <p:txBody>
          <a:bodyPr>
            <a:spAutoFit/>
          </a:bodyPr>
          <a:lstStyle/>
          <a:p>
            <a:pPr>
              <a:spcBef>
                <a:spcPct val="50000"/>
              </a:spcBef>
            </a:pPr>
            <a:r>
              <a:rPr lang="fr-FR" sz="1600" b="1">
                <a:solidFill>
                  <a:schemeClr val="bg1"/>
                </a:solidFill>
                <a:latin typeface="Calibri" pitchFamily="34" charset="0"/>
              </a:rPr>
              <a:t>259€</a:t>
            </a:r>
          </a:p>
        </p:txBody>
      </p:sp>
      <p:sp>
        <p:nvSpPr>
          <p:cNvPr id="10287" name="Text Box 468"/>
          <p:cNvSpPr txBox="1">
            <a:spLocks noChangeArrowheads="1"/>
          </p:cNvSpPr>
          <p:nvPr/>
        </p:nvSpPr>
        <p:spPr bwMode="auto">
          <a:xfrm>
            <a:off x="5854700" y="828675"/>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249</a:t>
            </a:r>
            <a:r>
              <a:rPr lang="fr-FR" sz="1600" b="1" dirty="0">
                <a:solidFill>
                  <a:schemeClr val="bg1"/>
                </a:solidFill>
                <a:latin typeface="Calibri" pitchFamily="34" charset="0"/>
              </a:rPr>
              <a:t>€</a:t>
            </a:r>
          </a:p>
        </p:txBody>
      </p:sp>
      <p:sp>
        <p:nvSpPr>
          <p:cNvPr id="10288" name="Text Box 469"/>
          <p:cNvSpPr txBox="1">
            <a:spLocks noChangeArrowheads="1"/>
          </p:cNvSpPr>
          <p:nvPr/>
        </p:nvSpPr>
        <p:spPr bwMode="auto">
          <a:xfrm>
            <a:off x="6732240" y="828675"/>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209</a:t>
            </a:r>
            <a:r>
              <a:rPr lang="fr-FR" sz="1600" b="1" dirty="0">
                <a:solidFill>
                  <a:schemeClr val="bg1"/>
                </a:solidFill>
                <a:latin typeface="Calibri" pitchFamily="34" charset="0"/>
              </a:rPr>
              <a:t>€</a:t>
            </a:r>
          </a:p>
        </p:txBody>
      </p:sp>
      <p:sp>
        <p:nvSpPr>
          <p:cNvPr id="10289" name="Text Box 470"/>
          <p:cNvSpPr txBox="1">
            <a:spLocks noChangeArrowheads="1"/>
          </p:cNvSpPr>
          <p:nvPr/>
        </p:nvSpPr>
        <p:spPr bwMode="auto">
          <a:xfrm>
            <a:off x="8173020" y="828675"/>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439</a:t>
            </a:r>
            <a:r>
              <a:rPr lang="fr-FR" sz="1600" b="1" dirty="0">
                <a:solidFill>
                  <a:schemeClr val="bg1"/>
                </a:solidFill>
                <a:latin typeface="Calibri" pitchFamily="34" charset="0"/>
              </a:rPr>
              <a:t>€</a:t>
            </a:r>
          </a:p>
        </p:txBody>
      </p:sp>
      <p:sp>
        <p:nvSpPr>
          <p:cNvPr id="10291" name="Text Box 472"/>
          <p:cNvSpPr txBox="1">
            <a:spLocks noChangeArrowheads="1"/>
          </p:cNvSpPr>
          <p:nvPr/>
        </p:nvSpPr>
        <p:spPr bwMode="auto">
          <a:xfrm>
            <a:off x="8605068" y="828675"/>
            <a:ext cx="1079500" cy="336550"/>
          </a:xfrm>
          <a:prstGeom prst="rect">
            <a:avLst/>
          </a:prstGeom>
          <a:noFill/>
          <a:ln w="9525">
            <a:noFill/>
            <a:miter lim="800000"/>
            <a:headEnd/>
            <a:tailEnd/>
          </a:ln>
        </p:spPr>
        <p:txBody>
          <a:bodyPr>
            <a:spAutoFit/>
          </a:bodyPr>
          <a:lstStyle/>
          <a:p>
            <a:pPr>
              <a:spcBef>
                <a:spcPct val="50000"/>
              </a:spcBef>
            </a:pPr>
            <a:r>
              <a:rPr lang="fr-FR" sz="1600" b="1" dirty="0">
                <a:solidFill>
                  <a:schemeClr val="bg1"/>
                </a:solidFill>
                <a:latin typeface="Calibri" pitchFamily="34" charset="0"/>
              </a:rPr>
              <a:t>329€</a:t>
            </a:r>
          </a:p>
        </p:txBody>
      </p:sp>
      <p:sp>
        <p:nvSpPr>
          <p:cNvPr id="10292" name="Line 473"/>
          <p:cNvSpPr>
            <a:spLocks noChangeShapeType="1"/>
          </p:cNvSpPr>
          <p:nvPr/>
        </p:nvSpPr>
        <p:spPr bwMode="auto">
          <a:xfrm>
            <a:off x="4067175" y="879475"/>
            <a:ext cx="0" cy="5616575"/>
          </a:xfrm>
          <a:prstGeom prst="line">
            <a:avLst/>
          </a:prstGeom>
          <a:noFill/>
          <a:ln w="9525">
            <a:solidFill>
              <a:schemeClr val="tx1"/>
            </a:solidFill>
            <a:round/>
            <a:headEnd/>
            <a:tailEnd/>
          </a:ln>
        </p:spPr>
        <p:txBody>
          <a:bodyPr/>
          <a:lstStyle/>
          <a:p>
            <a:endParaRPr lang="fr-FR"/>
          </a:p>
        </p:txBody>
      </p:sp>
      <p:sp>
        <p:nvSpPr>
          <p:cNvPr id="10293" name="Line 474"/>
          <p:cNvSpPr>
            <a:spLocks noChangeShapeType="1"/>
          </p:cNvSpPr>
          <p:nvPr/>
        </p:nvSpPr>
        <p:spPr bwMode="auto">
          <a:xfrm>
            <a:off x="4678163" y="904875"/>
            <a:ext cx="5078413" cy="0"/>
          </a:xfrm>
          <a:prstGeom prst="line">
            <a:avLst/>
          </a:prstGeom>
          <a:noFill/>
          <a:ln w="9525">
            <a:solidFill>
              <a:schemeClr val="tx1"/>
            </a:solidFill>
            <a:round/>
            <a:headEnd/>
            <a:tailEnd/>
          </a:ln>
        </p:spPr>
        <p:txBody>
          <a:bodyPr/>
          <a:lstStyle/>
          <a:p>
            <a:endParaRPr lang="fr-FR"/>
          </a:p>
        </p:txBody>
      </p:sp>
      <p:sp>
        <p:nvSpPr>
          <p:cNvPr id="10294" name="Text Box 475"/>
          <p:cNvSpPr txBox="1">
            <a:spLocks noChangeArrowheads="1"/>
          </p:cNvSpPr>
          <p:nvPr/>
        </p:nvSpPr>
        <p:spPr bwMode="auto">
          <a:xfrm>
            <a:off x="250825" y="1014413"/>
            <a:ext cx="3600450" cy="1200150"/>
          </a:xfrm>
          <a:prstGeom prst="rect">
            <a:avLst/>
          </a:prstGeom>
          <a:noFill/>
          <a:ln w="9525">
            <a:noFill/>
            <a:miter lim="800000"/>
            <a:headEnd/>
            <a:tailEnd/>
          </a:ln>
        </p:spPr>
        <p:txBody>
          <a:bodyPr>
            <a:spAutoFit/>
          </a:bodyPr>
          <a:lstStyle/>
          <a:p>
            <a:pPr algn="ctr">
              <a:spcBef>
                <a:spcPct val="50000"/>
              </a:spcBef>
            </a:pPr>
            <a:r>
              <a:rPr lang="fr-FR" b="1">
                <a:latin typeface="Arial Black" pitchFamily="34" charset="0"/>
              </a:rPr>
              <a:t>Les configurations les plus pertinentes en fonction du contexte client</a:t>
            </a:r>
            <a:br>
              <a:rPr lang="fr-FR" b="1">
                <a:latin typeface="Arial Black" pitchFamily="34" charset="0"/>
              </a:rPr>
            </a:br>
            <a:r>
              <a:rPr lang="fr-FR" b="1">
                <a:latin typeface="Arial Black" pitchFamily="34" charset="0"/>
              </a:rPr>
              <a:t> </a:t>
            </a:r>
            <a:r>
              <a:rPr lang="fr-FR" sz="1200" b="1">
                <a:latin typeface="Arial Black" pitchFamily="34" charset="0"/>
              </a:rPr>
              <a:t>(basé sur l’expérience)</a:t>
            </a:r>
          </a:p>
        </p:txBody>
      </p:sp>
      <p:pic>
        <p:nvPicPr>
          <p:cNvPr id="1029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4067175" y="2420938"/>
            <a:ext cx="428625" cy="428625"/>
          </a:xfrm>
          <a:prstGeom prst="rect">
            <a:avLst/>
          </a:prstGeom>
          <a:noFill/>
          <a:ln w="9525">
            <a:noFill/>
            <a:miter lim="800000"/>
            <a:headEnd/>
            <a:tailEnd/>
          </a:ln>
        </p:spPr>
      </p:pic>
      <p:pic>
        <p:nvPicPr>
          <p:cNvPr id="1029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4543425" y="2420938"/>
            <a:ext cx="428625" cy="428625"/>
          </a:xfrm>
          <a:prstGeom prst="rect">
            <a:avLst/>
          </a:prstGeom>
          <a:noFill/>
          <a:ln w="9525">
            <a:noFill/>
            <a:miter lim="800000"/>
            <a:headEnd/>
            <a:tailEnd/>
          </a:ln>
        </p:spPr>
      </p:pic>
      <p:pic>
        <p:nvPicPr>
          <p:cNvPr id="10297"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3800" y="2466975"/>
            <a:ext cx="428625" cy="428625"/>
          </a:xfrm>
          <a:prstGeom prst="rect">
            <a:avLst/>
          </a:prstGeom>
          <a:noFill/>
          <a:ln w="9525">
            <a:noFill/>
            <a:miter lim="800000"/>
            <a:headEnd/>
            <a:tailEnd/>
          </a:ln>
        </p:spPr>
      </p:pic>
      <p:pic>
        <p:nvPicPr>
          <p:cNvPr id="1029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938838" y="2465388"/>
            <a:ext cx="428625" cy="428625"/>
          </a:xfrm>
          <a:prstGeom prst="rect">
            <a:avLst/>
          </a:prstGeom>
          <a:noFill/>
          <a:ln w="9525">
            <a:noFill/>
            <a:miter lim="800000"/>
            <a:headEnd/>
            <a:tailEnd/>
          </a:ln>
        </p:spPr>
      </p:pic>
      <p:pic>
        <p:nvPicPr>
          <p:cNvPr id="10299"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480050" y="2439988"/>
            <a:ext cx="428625" cy="428625"/>
          </a:xfrm>
          <a:prstGeom prst="rect">
            <a:avLst/>
          </a:prstGeom>
          <a:noFill/>
          <a:ln w="9525">
            <a:noFill/>
            <a:miter lim="800000"/>
            <a:headEnd/>
            <a:tailEnd/>
          </a:ln>
        </p:spPr>
      </p:pic>
      <p:pic>
        <p:nvPicPr>
          <p:cNvPr id="1030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910263" y="2870076"/>
            <a:ext cx="428625" cy="428625"/>
          </a:xfrm>
          <a:prstGeom prst="rect">
            <a:avLst/>
          </a:prstGeom>
          <a:noFill/>
          <a:ln w="9525">
            <a:noFill/>
            <a:miter lim="800000"/>
            <a:headEnd/>
            <a:tailEnd/>
          </a:ln>
        </p:spPr>
      </p:pic>
      <p:pic>
        <p:nvPicPr>
          <p:cNvPr id="10301"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07671" y="2852936"/>
            <a:ext cx="428625" cy="428625"/>
          </a:xfrm>
          <a:prstGeom prst="rect">
            <a:avLst/>
          </a:prstGeom>
          <a:noFill/>
          <a:ln w="9525">
            <a:noFill/>
            <a:miter lim="800000"/>
            <a:headEnd/>
            <a:tailEnd/>
          </a:ln>
        </p:spPr>
      </p:pic>
      <p:pic>
        <p:nvPicPr>
          <p:cNvPr id="10302"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435600" y="4080371"/>
            <a:ext cx="428625" cy="428625"/>
          </a:xfrm>
          <a:prstGeom prst="rect">
            <a:avLst/>
          </a:prstGeom>
          <a:noFill/>
          <a:ln w="9525">
            <a:noFill/>
            <a:miter lim="800000"/>
            <a:headEnd/>
            <a:tailEnd/>
          </a:ln>
        </p:spPr>
      </p:pic>
      <p:pic>
        <p:nvPicPr>
          <p:cNvPr id="10303"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7831" y="4440535"/>
            <a:ext cx="428625" cy="428625"/>
          </a:xfrm>
          <a:prstGeom prst="rect">
            <a:avLst/>
          </a:prstGeom>
          <a:noFill/>
          <a:ln w="9525">
            <a:noFill/>
            <a:miter lim="800000"/>
            <a:headEnd/>
            <a:tailEnd/>
          </a:ln>
        </p:spPr>
      </p:pic>
      <p:pic>
        <p:nvPicPr>
          <p:cNvPr id="1030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7831" y="4800575"/>
            <a:ext cx="428625" cy="428625"/>
          </a:xfrm>
          <a:prstGeom prst="rect">
            <a:avLst/>
          </a:prstGeom>
          <a:noFill/>
          <a:ln w="9525">
            <a:noFill/>
            <a:miter lim="800000"/>
            <a:headEnd/>
            <a:tailEnd/>
          </a:ln>
        </p:spPr>
      </p:pic>
      <p:pic>
        <p:nvPicPr>
          <p:cNvPr id="1030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7831" y="5144740"/>
            <a:ext cx="428625" cy="428625"/>
          </a:xfrm>
          <a:prstGeom prst="rect">
            <a:avLst/>
          </a:prstGeom>
          <a:noFill/>
          <a:ln w="9525">
            <a:noFill/>
            <a:miter lim="800000"/>
            <a:headEnd/>
            <a:tailEnd/>
          </a:ln>
        </p:spPr>
      </p:pic>
      <p:pic>
        <p:nvPicPr>
          <p:cNvPr id="1030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7825730" y="5160615"/>
            <a:ext cx="428625" cy="428625"/>
          </a:xfrm>
          <a:prstGeom prst="rect">
            <a:avLst/>
          </a:prstGeom>
          <a:noFill/>
          <a:ln w="9525">
            <a:noFill/>
            <a:miter lim="800000"/>
            <a:headEnd/>
            <a:tailEnd/>
          </a:ln>
        </p:spPr>
      </p:pic>
      <p:pic>
        <p:nvPicPr>
          <p:cNvPr id="10307"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4503415" y="4080495"/>
            <a:ext cx="428625" cy="428625"/>
          </a:xfrm>
          <a:prstGeom prst="rect">
            <a:avLst/>
          </a:prstGeom>
          <a:noFill/>
          <a:ln w="9525">
            <a:noFill/>
            <a:miter lim="800000"/>
            <a:headEnd/>
            <a:tailEnd/>
          </a:ln>
        </p:spPr>
      </p:pic>
      <p:pic>
        <p:nvPicPr>
          <p:cNvPr id="1030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658225" y="5592663"/>
            <a:ext cx="428625" cy="428625"/>
          </a:xfrm>
          <a:prstGeom prst="rect">
            <a:avLst/>
          </a:prstGeom>
          <a:noFill/>
          <a:ln w="9525">
            <a:noFill/>
            <a:miter lim="800000"/>
            <a:headEnd/>
            <a:tailEnd/>
          </a:ln>
        </p:spPr>
      </p:pic>
      <p:pic>
        <p:nvPicPr>
          <p:cNvPr id="10309"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451475" y="6021958"/>
            <a:ext cx="428625" cy="428625"/>
          </a:xfrm>
          <a:prstGeom prst="rect">
            <a:avLst/>
          </a:prstGeom>
          <a:noFill/>
          <a:ln w="9525">
            <a:noFill/>
            <a:miter lim="800000"/>
            <a:headEnd/>
            <a:tailEnd/>
          </a:ln>
        </p:spPr>
      </p:pic>
      <p:pic>
        <p:nvPicPr>
          <p:cNvPr id="1031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940425" y="6021958"/>
            <a:ext cx="428625" cy="428625"/>
          </a:xfrm>
          <a:prstGeom prst="rect">
            <a:avLst/>
          </a:prstGeom>
          <a:noFill/>
          <a:ln w="9525">
            <a:noFill/>
            <a:miter lim="800000"/>
            <a:headEnd/>
            <a:tailEnd/>
          </a:ln>
        </p:spPr>
      </p:pic>
      <p:pic>
        <p:nvPicPr>
          <p:cNvPr id="10311"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04248" y="6021958"/>
            <a:ext cx="428625" cy="428625"/>
          </a:xfrm>
          <a:prstGeom prst="rect">
            <a:avLst/>
          </a:prstGeom>
          <a:noFill/>
          <a:ln w="9525">
            <a:noFill/>
            <a:miter lim="800000"/>
            <a:headEnd/>
            <a:tailEnd/>
          </a:ln>
        </p:spPr>
      </p:pic>
      <p:sp>
        <p:nvSpPr>
          <p:cNvPr id="72" name="ZoneTexte 79"/>
          <p:cNvSpPr txBox="1">
            <a:spLocks noChangeArrowheads="1"/>
          </p:cNvSpPr>
          <p:nvPr/>
        </p:nvSpPr>
        <p:spPr bwMode="auto">
          <a:xfrm rot="16200000">
            <a:off x="5821115" y="1433885"/>
            <a:ext cx="1595437" cy="349250"/>
          </a:xfrm>
          <a:prstGeom prst="rect">
            <a:avLst/>
          </a:prstGeom>
          <a:noFill/>
          <a:ln w="3175">
            <a:noFill/>
            <a:miter lim="800000"/>
            <a:headEnd/>
            <a:tailEnd/>
          </a:ln>
        </p:spPr>
        <p:txBody>
          <a:bodyPr>
            <a:spAutoFit/>
          </a:bodyPr>
          <a:lstStyle/>
          <a:p>
            <a:pPr>
              <a:lnSpc>
                <a:spcPct val="65000"/>
              </a:lnSpc>
            </a:pPr>
            <a:r>
              <a:rPr lang="fr-FR" sz="1400" b="1" dirty="0">
                <a:solidFill>
                  <a:srgbClr val="0000FF"/>
                </a:solidFill>
                <a:latin typeface="Calibri" pitchFamily="34" charset="0"/>
              </a:rPr>
              <a:t>Xtreme PC 2321</a:t>
            </a:r>
            <a:r>
              <a:rPr lang="fr-FR" sz="1200" dirty="0">
                <a:solidFill>
                  <a:srgbClr val="000000"/>
                </a:solidFill>
                <a:latin typeface="Calibri" pitchFamily="34" charset="0"/>
              </a:rPr>
              <a:t> </a:t>
            </a:r>
            <a:r>
              <a:rPr lang="fr-FR" sz="1200" dirty="0" smtClean="0">
                <a:solidFill>
                  <a:srgbClr val="000000"/>
                </a:solidFill>
                <a:latin typeface="Calibri" pitchFamily="34" charset="0"/>
              </a:rPr>
              <a:t>CE Win CE6,  </a:t>
            </a:r>
            <a:r>
              <a:rPr lang="fr-FR" sz="1200" dirty="0">
                <a:solidFill>
                  <a:srgbClr val="000000"/>
                </a:solidFill>
                <a:latin typeface="Calibri" pitchFamily="34" charset="0"/>
              </a:rPr>
              <a:t>DVI+VGA</a:t>
            </a:r>
            <a:endParaRPr lang="fr-FR" sz="1200" b="1" dirty="0">
              <a:solidFill>
                <a:srgbClr val="FF3300"/>
              </a:solidFill>
              <a:latin typeface="Calibri" pitchFamily="34" charset="0"/>
            </a:endParaRPr>
          </a:p>
        </p:txBody>
      </p:sp>
      <p:sp>
        <p:nvSpPr>
          <p:cNvPr id="73" name="Text Box 468"/>
          <p:cNvSpPr txBox="1">
            <a:spLocks noChangeArrowheads="1"/>
          </p:cNvSpPr>
          <p:nvPr/>
        </p:nvSpPr>
        <p:spPr bwMode="auto">
          <a:xfrm>
            <a:off x="6300192" y="836712"/>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249</a:t>
            </a:r>
            <a:r>
              <a:rPr lang="fr-FR" sz="1600" b="1" dirty="0">
                <a:solidFill>
                  <a:schemeClr val="bg1"/>
                </a:solidFill>
                <a:latin typeface="Calibri" pitchFamily="34" charset="0"/>
              </a:rPr>
              <a:t>€</a:t>
            </a:r>
          </a:p>
        </p:txBody>
      </p:sp>
      <p:pic>
        <p:nvPicPr>
          <p:cNvPr id="7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396584" y="2468141"/>
            <a:ext cx="428625" cy="428625"/>
          </a:xfrm>
          <a:prstGeom prst="rect">
            <a:avLst/>
          </a:prstGeom>
          <a:noFill/>
          <a:ln w="9525">
            <a:noFill/>
            <a:miter lim="800000"/>
            <a:headEnd/>
            <a:tailEnd/>
          </a:ln>
        </p:spPr>
      </p:pic>
      <p:pic>
        <p:nvPicPr>
          <p:cNvPr id="7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368009" y="2872829"/>
            <a:ext cx="428625" cy="428625"/>
          </a:xfrm>
          <a:prstGeom prst="rect">
            <a:avLst/>
          </a:prstGeom>
          <a:noFill/>
          <a:ln w="9525">
            <a:noFill/>
            <a:miter lim="800000"/>
            <a:headEnd/>
            <a:tailEnd/>
          </a:ln>
        </p:spPr>
      </p:pic>
      <p:pic>
        <p:nvPicPr>
          <p:cNvPr id="7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398171" y="6024711"/>
            <a:ext cx="428625" cy="428625"/>
          </a:xfrm>
          <a:prstGeom prst="rect">
            <a:avLst/>
          </a:prstGeom>
          <a:noFill/>
          <a:ln w="9525">
            <a:noFill/>
            <a:miter lim="800000"/>
            <a:headEnd/>
            <a:tailEnd/>
          </a:ln>
        </p:spPr>
      </p:pic>
      <p:sp>
        <p:nvSpPr>
          <p:cNvPr id="77" name="Line 442"/>
          <p:cNvSpPr>
            <a:spLocks noChangeShapeType="1"/>
          </p:cNvSpPr>
          <p:nvPr/>
        </p:nvSpPr>
        <p:spPr bwMode="auto">
          <a:xfrm>
            <a:off x="7812360" y="908769"/>
            <a:ext cx="0" cy="5616575"/>
          </a:xfrm>
          <a:prstGeom prst="line">
            <a:avLst/>
          </a:prstGeom>
          <a:noFill/>
          <a:ln w="9525">
            <a:solidFill>
              <a:schemeClr val="tx1"/>
            </a:solidFill>
            <a:round/>
            <a:headEnd/>
            <a:tailEnd/>
          </a:ln>
        </p:spPr>
        <p:txBody>
          <a:bodyPr/>
          <a:lstStyle/>
          <a:p>
            <a:endParaRPr lang="fr-FR"/>
          </a:p>
        </p:txBody>
      </p:sp>
      <p:sp>
        <p:nvSpPr>
          <p:cNvPr id="78" name="ZoneTexte 81"/>
          <p:cNvSpPr txBox="1">
            <a:spLocks noChangeArrowheads="1"/>
          </p:cNvSpPr>
          <p:nvPr/>
        </p:nvSpPr>
        <p:spPr bwMode="auto">
          <a:xfrm rot="16200000">
            <a:off x="6870395" y="1474126"/>
            <a:ext cx="1358900" cy="483081"/>
          </a:xfrm>
          <a:prstGeom prst="rect">
            <a:avLst/>
          </a:prstGeom>
          <a:noFill/>
          <a:ln w="3175">
            <a:noFill/>
            <a:miter lim="800000"/>
            <a:headEnd/>
            <a:tailEnd/>
          </a:ln>
        </p:spPr>
        <p:txBody>
          <a:bodyPr>
            <a:spAutoFit/>
          </a:bodyPr>
          <a:lstStyle/>
          <a:p>
            <a:pPr>
              <a:lnSpc>
                <a:spcPct val="65000"/>
              </a:lnSpc>
              <a:buFont typeface="Arial" pitchFamily="34" charset="0"/>
              <a:buNone/>
            </a:pPr>
            <a:r>
              <a:rPr lang="fr-FR" sz="1400" b="1" dirty="0">
                <a:solidFill>
                  <a:srgbClr val="0000FF"/>
                </a:solidFill>
                <a:latin typeface="Calibri" pitchFamily="34" charset="0"/>
              </a:rPr>
              <a:t>Plug PC 2310</a:t>
            </a:r>
            <a:r>
              <a:rPr lang="fr-FR" sz="1200" dirty="0">
                <a:solidFill>
                  <a:srgbClr val="000000"/>
                </a:solidFill>
                <a:latin typeface="Calibri" pitchFamily="34" charset="0"/>
              </a:rPr>
              <a:t> </a:t>
            </a:r>
            <a:r>
              <a:rPr lang="fr-FR" sz="1200" dirty="0" smtClean="0">
                <a:solidFill>
                  <a:srgbClr val="000000"/>
                </a:solidFill>
                <a:latin typeface="Calibri" pitchFamily="34" charset="0"/>
              </a:rPr>
              <a:t>Win CE6, </a:t>
            </a:r>
            <a:r>
              <a:rPr lang="fr-FR" sz="1200" b="1" dirty="0">
                <a:solidFill>
                  <a:srgbClr val="000000"/>
                </a:solidFill>
                <a:latin typeface="Calibri" pitchFamily="34" charset="0"/>
              </a:rPr>
              <a:t>DVI-D uniquement</a:t>
            </a:r>
            <a:endParaRPr lang="fr-FR" sz="1200" b="1" dirty="0">
              <a:solidFill>
                <a:srgbClr val="FF3300"/>
              </a:solidFill>
              <a:latin typeface="Calibri" pitchFamily="34" charset="0"/>
            </a:endParaRPr>
          </a:p>
        </p:txBody>
      </p:sp>
      <p:sp>
        <p:nvSpPr>
          <p:cNvPr id="79" name="Text Box 469"/>
          <p:cNvSpPr txBox="1">
            <a:spLocks noChangeArrowheads="1"/>
          </p:cNvSpPr>
          <p:nvPr/>
        </p:nvSpPr>
        <p:spPr bwMode="auto">
          <a:xfrm>
            <a:off x="7236296" y="831428"/>
            <a:ext cx="1079500" cy="336550"/>
          </a:xfrm>
          <a:prstGeom prst="rect">
            <a:avLst/>
          </a:prstGeom>
          <a:noFill/>
          <a:ln w="9525">
            <a:noFill/>
            <a:miter lim="800000"/>
            <a:headEnd/>
            <a:tailEnd/>
          </a:ln>
        </p:spPr>
        <p:txBody>
          <a:bodyPr>
            <a:spAutoFit/>
          </a:bodyPr>
          <a:lstStyle/>
          <a:p>
            <a:pPr>
              <a:spcBef>
                <a:spcPct val="50000"/>
              </a:spcBef>
            </a:pPr>
            <a:r>
              <a:rPr lang="fr-FR" sz="1600" b="1" dirty="0" smtClean="0">
                <a:solidFill>
                  <a:schemeClr val="bg1"/>
                </a:solidFill>
                <a:latin typeface="Calibri" pitchFamily="34" charset="0"/>
              </a:rPr>
              <a:t>229</a:t>
            </a:r>
            <a:r>
              <a:rPr lang="fr-FR" sz="1600" b="1" dirty="0">
                <a:solidFill>
                  <a:schemeClr val="bg1"/>
                </a:solidFill>
                <a:latin typeface="Calibri" pitchFamily="34" charset="0"/>
              </a:rPr>
              <a:t>€</a:t>
            </a:r>
          </a:p>
        </p:txBody>
      </p:sp>
      <p:pic>
        <p:nvPicPr>
          <p:cNvPr id="8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7311727" y="2855689"/>
            <a:ext cx="428625" cy="428625"/>
          </a:xfrm>
          <a:prstGeom prst="rect">
            <a:avLst/>
          </a:prstGeom>
          <a:noFill/>
          <a:ln w="9525">
            <a:noFill/>
            <a:miter lim="800000"/>
            <a:headEnd/>
            <a:tailEnd/>
          </a:ln>
        </p:spPr>
      </p:pic>
      <p:pic>
        <p:nvPicPr>
          <p:cNvPr id="81"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7308304" y="6024711"/>
            <a:ext cx="428625" cy="428625"/>
          </a:xfrm>
          <a:prstGeom prst="rect">
            <a:avLst/>
          </a:prstGeom>
          <a:noFill/>
          <a:ln w="9525">
            <a:noFill/>
            <a:miter lim="800000"/>
            <a:headEnd/>
            <a:tailEnd/>
          </a:ln>
        </p:spPr>
      </p:pic>
      <p:pic>
        <p:nvPicPr>
          <p:cNvPr id="82"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372200" y="4080495"/>
            <a:ext cx="428625" cy="428625"/>
          </a:xfrm>
          <a:prstGeom prst="rect">
            <a:avLst/>
          </a:prstGeom>
          <a:noFill/>
          <a:ln w="9525">
            <a:noFill/>
            <a:miter lim="800000"/>
            <a:headEnd/>
            <a:tailEnd/>
          </a:ln>
        </p:spPr>
      </p:pic>
      <p:pic>
        <p:nvPicPr>
          <p:cNvPr id="83"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7308304" y="4080495"/>
            <a:ext cx="428625" cy="428625"/>
          </a:xfrm>
          <a:prstGeom prst="rect">
            <a:avLst/>
          </a:prstGeom>
          <a:noFill/>
          <a:ln w="9525">
            <a:noFill/>
            <a:miter lim="800000"/>
            <a:headEnd/>
            <a:tailEnd/>
          </a:ln>
        </p:spPr>
      </p:pic>
      <p:pic>
        <p:nvPicPr>
          <p:cNvPr id="8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4067944" y="4080495"/>
            <a:ext cx="428625" cy="428625"/>
          </a:xfrm>
          <a:prstGeom prst="rect">
            <a:avLst/>
          </a:prstGeom>
          <a:noFill/>
          <a:ln w="9525">
            <a:noFill/>
            <a:miter lim="800000"/>
            <a:headEnd/>
            <a:tailEnd/>
          </a:ln>
        </p:spPr>
      </p:pic>
      <p:sp>
        <p:nvSpPr>
          <p:cNvPr id="85" name="Line 428"/>
          <p:cNvSpPr>
            <a:spLocks noChangeShapeType="1"/>
          </p:cNvSpPr>
          <p:nvPr/>
        </p:nvSpPr>
        <p:spPr bwMode="auto">
          <a:xfrm>
            <a:off x="0" y="3789040"/>
            <a:ext cx="9144000" cy="0"/>
          </a:xfrm>
          <a:prstGeom prst="line">
            <a:avLst/>
          </a:prstGeom>
          <a:noFill/>
          <a:ln w="9525">
            <a:solidFill>
              <a:schemeClr val="tx1"/>
            </a:solidFill>
            <a:round/>
            <a:headEnd/>
            <a:tailEnd/>
          </a:ln>
        </p:spPr>
        <p:txBody>
          <a:bodyPr/>
          <a:lstStyle/>
          <a:p>
            <a:endParaRPr lang="fr-FR"/>
          </a:p>
        </p:txBody>
      </p:sp>
      <p:sp>
        <p:nvSpPr>
          <p:cNvPr id="87" name="ZoneTexte 93"/>
          <p:cNvSpPr txBox="1">
            <a:spLocks noChangeArrowheads="1"/>
          </p:cNvSpPr>
          <p:nvPr/>
        </p:nvSpPr>
        <p:spPr bwMode="auto">
          <a:xfrm>
            <a:off x="35496" y="3789040"/>
            <a:ext cx="4016375" cy="248401"/>
          </a:xfrm>
          <a:prstGeom prst="rect">
            <a:avLst/>
          </a:prstGeom>
          <a:noFill/>
          <a:ln w="3175">
            <a:noFill/>
            <a:miter lim="800000"/>
            <a:headEnd/>
            <a:tailEnd/>
          </a:ln>
        </p:spPr>
        <p:txBody>
          <a:bodyPr>
            <a:spAutoFit/>
          </a:bodyPr>
          <a:lstStyle/>
          <a:p>
            <a:pPr>
              <a:lnSpc>
                <a:spcPts val="1200"/>
              </a:lnSpc>
            </a:pPr>
            <a:r>
              <a:rPr lang="fr-FR" sz="1200" dirty="0" smtClean="0">
                <a:latin typeface="Calibri" pitchFamily="34" charset="0"/>
              </a:rPr>
              <a:t>Citrix HDX USB Redirection</a:t>
            </a:r>
            <a:endParaRPr lang="fr-FR" sz="1200" dirty="0">
              <a:latin typeface="Calibri" pitchFamily="34" charset="0"/>
            </a:endParaRPr>
          </a:p>
        </p:txBody>
      </p:sp>
      <p:pic>
        <p:nvPicPr>
          <p:cNvPr id="8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868144" y="3717032"/>
            <a:ext cx="428625" cy="428625"/>
          </a:xfrm>
          <a:prstGeom prst="rect">
            <a:avLst/>
          </a:prstGeom>
          <a:noFill/>
          <a:ln w="9525">
            <a:noFill/>
            <a:miter lim="800000"/>
            <a:headEnd/>
            <a:tailEnd/>
          </a:ln>
        </p:spPr>
      </p:pic>
      <p:pic>
        <p:nvPicPr>
          <p:cNvPr id="89"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804248" y="3717032"/>
            <a:ext cx="428625" cy="428625"/>
          </a:xfrm>
          <a:prstGeom prst="rect">
            <a:avLst/>
          </a:prstGeom>
          <a:noFill/>
          <a:ln w="9525">
            <a:noFill/>
            <a:miter lim="800000"/>
            <a:headEnd/>
            <a:tailEnd/>
          </a:ln>
        </p:spPr>
      </p:pic>
      <p:pic>
        <p:nvPicPr>
          <p:cNvPr id="9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4932040" y="3717032"/>
            <a:ext cx="428625" cy="428625"/>
          </a:xfrm>
          <a:prstGeom prst="rect">
            <a:avLst/>
          </a:prstGeom>
          <a:noFill/>
          <a:ln w="9525">
            <a:noFill/>
            <a:miter lim="800000"/>
            <a:headEnd/>
            <a:tailEnd/>
          </a:ln>
        </p:spPr>
      </p:pic>
      <p:pic>
        <p:nvPicPr>
          <p:cNvPr id="91"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4408" y="3717032"/>
            <a:ext cx="428625" cy="428625"/>
          </a:xfrm>
          <a:prstGeom prst="rect">
            <a:avLst/>
          </a:prstGeom>
          <a:noFill/>
          <a:ln w="9525">
            <a:noFill/>
            <a:miter lim="800000"/>
            <a:headEnd/>
            <a:tailEnd/>
          </a:ln>
        </p:spPr>
      </p:pic>
      <p:sp>
        <p:nvSpPr>
          <p:cNvPr id="102" name="ZoneTexte 93"/>
          <p:cNvSpPr txBox="1">
            <a:spLocks noChangeArrowheads="1"/>
          </p:cNvSpPr>
          <p:nvPr/>
        </p:nvSpPr>
        <p:spPr bwMode="auto">
          <a:xfrm>
            <a:off x="51569" y="3540639"/>
            <a:ext cx="4016375" cy="248401"/>
          </a:xfrm>
          <a:prstGeom prst="rect">
            <a:avLst/>
          </a:prstGeom>
          <a:noFill/>
          <a:ln w="3175">
            <a:noFill/>
            <a:miter lim="800000"/>
            <a:headEnd/>
            <a:tailEnd/>
          </a:ln>
        </p:spPr>
        <p:txBody>
          <a:bodyPr>
            <a:spAutoFit/>
          </a:bodyPr>
          <a:lstStyle/>
          <a:p>
            <a:pPr>
              <a:lnSpc>
                <a:spcPts val="1200"/>
              </a:lnSpc>
            </a:pPr>
            <a:r>
              <a:rPr lang="fr-FR" sz="1200" dirty="0" smtClean="0">
                <a:latin typeface="Calibri" pitchFamily="34" charset="0"/>
              </a:rPr>
              <a:t>Citrix HDX </a:t>
            </a:r>
            <a:r>
              <a:rPr lang="fr-FR" sz="1200" dirty="0" err="1" smtClean="0">
                <a:latin typeface="Calibri" pitchFamily="34" charset="0"/>
              </a:rPr>
              <a:t>Multimedia</a:t>
            </a:r>
            <a:endParaRPr lang="fr-FR" sz="1200" dirty="0">
              <a:latin typeface="Calibri" pitchFamily="34" charset="0"/>
            </a:endParaRPr>
          </a:p>
        </p:txBody>
      </p:sp>
      <p:sp>
        <p:nvSpPr>
          <p:cNvPr id="103" name="Line 428"/>
          <p:cNvSpPr>
            <a:spLocks noChangeShapeType="1"/>
          </p:cNvSpPr>
          <p:nvPr/>
        </p:nvSpPr>
        <p:spPr bwMode="auto">
          <a:xfrm>
            <a:off x="0" y="3501008"/>
            <a:ext cx="9144000" cy="0"/>
          </a:xfrm>
          <a:prstGeom prst="line">
            <a:avLst/>
          </a:prstGeom>
          <a:noFill/>
          <a:ln w="9525">
            <a:solidFill>
              <a:schemeClr val="tx1"/>
            </a:solidFill>
            <a:round/>
            <a:headEnd/>
            <a:tailEnd/>
          </a:ln>
        </p:spPr>
        <p:txBody>
          <a:bodyPr/>
          <a:lstStyle/>
          <a:p>
            <a:endParaRPr lang="fr-FR"/>
          </a:p>
        </p:txBody>
      </p:sp>
      <p:pic>
        <p:nvPicPr>
          <p:cNvPr id="104"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6372200" y="3432423"/>
            <a:ext cx="428625" cy="428625"/>
          </a:xfrm>
          <a:prstGeom prst="rect">
            <a:avLst/>
          </a:prstGeom>
          <a:noFill/>
          <a:ln w="9525">
            <a:noFill/>
            <a:miter lim="800000"/>
            <a:headEnd/>
            <a:tailEnd/>
          </a:ln>
        </p:spPr>
      </p:pic>
      <p:pic>
        <p:nvPicPr>
          <p:cNvPr id="105"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7308304" y="3432423"/>
            <a:ext cx="428625" cy="428625"/>
          </a:xfrm>
          <a:prstGeom prst="rect">
            <a:avLst/>
          </a:prstGeom>
          <a:noFill/>
          <a:ln w="9525">
            <a:noFill/>
            <a:miter lim="800000"/>
            <a:headEnd/>
            <a:tailEnd/>
          </a:ln>
        </p:spPr>
      </p:pic>
      <p:pic>
        <p:nvPicPr>
          <p:cNvPr id="106"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4408" y="3432423"/>
            <a:ext cx="428625" cy="428625"/>
          </a:xfrm>
          <a:prstGeom prst="rect">
            <a:avLst/>
          </a:prstGeom>
          <a:noFill/>
          <a:ln w="9525">
            <a:noFill/>
            <a:miter lim="800000"/>
            <a:headEnd/>
            <a:tailEnd/>
          </a:ln>
        </p:spPr>
      </p:pic>
      <p:pic>
        <p:nvPicPr>
          <p:cNvPr id="107"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4408" y="4080495"/>
            <a:ext cx="428625" cy="428625"/>
          </a:xfrm>
          <a:prstGeom prst="rect">
            <a:avLst/>
          </a:prstGeom>
          <a:noFill/>
          <a:ln w="9525">
            <a:noFill/>
            <a:miter lim="800000"/>
            <a:headEnd/>
            <a:tailEnd/>
          </a:ln>
        </p:spPr>
      </p:pic>
      <p:pic>
        <p:nvPicPr>
          <p:cNvPr id="108"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244408" y="2852936"/>
            <a:ext cx="428625" cy="428625"/>
          </a:xfrm>
          <a:prstGeom prst="rect">
            <a:avLst/>
          </a:prstGeom>
          <a:noFill/>
          <a:ln w="9525">
            <a:noFill/>
            <a:miter lim="800000"/>
            <a:headEnd/>
            <a:tailEnd/>
          </a:ln>
        </p:spPr>
      </p:pic>
      <p:pic>
        <p:nvPicPr>
          <p:cNvPr id="109"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5007471" y="2852936"/>
            <a:ext cx="428625" cy="428625"/>
          </a:xfrm>
          <a:prstGeom prst="rect">
            <a:avLst/>
          </a:prstGeom>
          <a:noFill/>
          <a:ln w="9525">
            <a:noFill/>
            <a:miter lim="800000"/>
            <a:headEnd/>
            <a:tailEnd/>
          </a:ln>
        </p:spPr>
      </p:pic>
      <p:pic>
        <p:nvPicPr>
          <p:cNvPr id="110" name="Picture 2" descr="C:\Documents and Settings\Utilisateur\Local Settings\Temporary Internet Files\Content.IE5\0H2XI5EA\MCj04413100000[1].png"/>
          <p:cNvPicPr>
            <a:picLocks noChangeAspect="1" noChangeArrowheads="1"/>
          </p:cNvPicPr>
          <p:nvPr/>
        </p:nvPicPr>
        <p:blipFill>
          <a:blip r:embed="rId2" cstate="print"/>
          <a:srcRect/>
          <a:stretch>
            <a:fillRect/>
          </a:stretch>
        </p:blipFill>
        <p:spPr bwMode="auto">
          <a:xfrm>
            <a:off x="8715375" y="4077072"/>
            <a:ext cx="428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25"/>
            <a:ext cx="8229600" cy="5786438"/>
          </a:xfrm>
        </p:spPr>
        <p:txBody>
          <a:bodyPr rtlCol="0">
            <a:normAutofit fontScale="77500" lnSpcReduction="20000"/>
          </a:bodyPr>
          <a:lstStyle/>
          <a:p>
            <a:pPr indent="0" eaLnBrk="1" fontAlgn="auto" hangingPunct="1">
              <a:spcBef>
                <a:spcPts val="0"/>
              </a:spcBef>
              <a:spcAft>
                <a:spcPts val="0"/>
              </a:spcAft>
              <a:buFont typeface="Arial" pitchFamily="34" charset="0"/>
              <a:buNone/>
              <a:defRPr/>
            </a:pPr>
            <a:r>
              <a:rPr lang="fr-FR" sz="2600" dirty="0" smtClean="0">
                <a:latin typeface="Arial Black" pitchFamily="34" charset="0"/>
              </a:rPr>
              <a:t>Une gestion centralisée</a:t>
            </a:r>
          </a:p>
          <a:p>
            <a:pPr indent="0" eaLnBrk="1" fontAlgn="auto" hangingPunct="1">
              <a:spcBef>
                <a:spcPts val="0"/>
              </a:spcBef>
              <a:spcAft>
                <a:spcPts val="0"/>
              </a:spcAft>
              <a:buFont typeface="Arial" pitchFamily="34" charset="0"/>
              <a:buNone/>
              <a:defRPr/>
            </a:pPr>
            <a:r>
              <a:rPr lang="fr-FR" sz="2600" dirty="0" smtClean="0">
                <a:latin typeface="Arial Black" pitchFamily="34" charset="0"/>
              </a:rPr>
              <a:t>Argumentaire</a:t>
            </a:r>
          </a:p>
          <a:p>
            <a:pPr indent="0" eaLnBrk="1" fontAlgn="auto" hangingPunct="1">
              <a:spcAft>
                <a:spcPts val="0"/>
              </a:spcAft>
              <a:buFont typeface="Arial" pitchFamily="34" charset="0"/>
              <a:buNone/>
              <a:defRPr/>
            </a:pPr>
            <a:r>
              <a:rPr lang="fr-FR" dirty="0" smtClean="0"/>
              <a:t>Xcalibur Global permet la gestion à distance, simple, efficace et performante de l’ensemble des terminaux, parfois plusieurs centaines ou milliers. </a:t>
            </a:r>
            <a:br>
              <a:rPr lang="fr-FR" dirty="0" smtClean="0"/>
            </a:br>
            <a:r>
              <a:rPr lang="fr-FR" dirty="0" smtClean="0"/>
              <a:t>Son architecture est totalement optimisée pour les sites distants</a:t>
            </a:r>
          </a:p>
          <a:p>
            <a:pPr lvl="2" indent="-457200" eaLnBrk="1" fontAlgn="auto" hangingPunct="1">
              <a:spcAft>
                <a:spcPts val="0"/>
              </a:spcAft>
              <a:buFont typeface="Courier New" pitchFamily="49" charset="0"/>
              <a:buChar char="o"/>
              <a:defRPr/>
            </a:pPr>
            <a:endParaRPr lang="fr-FR" dirty="0" smtClean="0"/>
          </a:p>
          <a:p>
            <a:pPr eaLnBrk="1" fontAlgn="auto" hangingPunct="1">
              <a:spcAft>
                <a:spcPts val="0"/>
              </a:spcAft>
              <a:defRPr/>
            </a:pPr>
            <a:r>
              <a:rPr lang="fr-FR" sz="1900" b="1" dirty="0" smtClean="0">
                <a:solidFill>
                  <a:srgbClr val="0000FF"/>
                </a:solidFill>
              </a:rPr>
              <a:t>Administration centralisée</a:t>
            </a:r>
          </a:p>
          <a:p>
            <a:pPr lvl="1" eaLnBrk="1" fontAlgn="auto" hangingPunct="1">
              <a:spcAft>
                <a:spcPts val="0"/>
              </a:spcAft>
              <a:defRPr/>
            </a:pPr>
            <a:r>
              <a:rPr lang="fr-FR" sz="1900" dirty="0" smtClean="0"/>
              <a:t>Déploiement de logiciels et mises à jour</a:t>
            </a:r>
          </a:p>
          <a:p>
            <a:pPr lvl="1" eaLnBrk="1" fontAlgn="auto" hangingPunct="1">
              <a:spcAft>
                <a:spcPts val="0"/>
              </a:spcAft>
              <a:defRPr/>
            </a:pPr>
            <a:r>
              <a:rPr lang="fr-FR" sz="1900" dirty="0" smtClean="0"/>
              <a:t>Contrôle en temps réel des utilisateurs</a:t>
            </a:r>
          </a:p>
          <a:p>
            <a:pPr lvl="1" eaLnBrk="1" fontAlgn="auto" hangingPunct="1">
              <a:spcAft>
                <a:spcPts val="0"/>
              </a:spcAft>
              <a:defRPr/>
            </a:pPr>
            <a:r>
              <a:rPr lang="fr-FR" sz="1900" dirty="0" smtClean="0"/>
              <a:t>Configuration des terminaux, périphériques, paramètres spécifiques </a:t>
            </a:r>
          </a:p>
          <a:p>
            <a:pPr lvl="1" eaLnBrk="1" fontAlgn="auto" hangingPunct="1">
              <a:spcAft>
                <a:spcPts val="0"/>
              </a:spcAft>
              <a:defRPr/>
            </a:pPr>
            <a:r>
              <a:rPr lang="fr-FR" sz="1900" dirty="0" smtClean="0"/>
              <a:t>Déploiement auprès des utilisateurs</a:t>
            </a:r>
          </a:p>
          <a:p>
            <a:pPr lvl="1" eaLnBrk="1" fontAlgn="auto" hangingPunct="1">
              <a:spcAft>
                <a:spcPts val="0"/>
              </a:spcAft>
              <a:defRPr/>
            </a:pPr>
            <a:r>
              <a:rPr lang="fr-FR" sz="1900" dirty="0" smtClean="0"/>
              <a:t>Prise en charge des défaillances</a:t>
            </a:r>
          </a:p>
          <a:p>
            <a:pPr eaLnBrk="1" fontAlgn="auto" hangingPunct="1">
              <a:spcAft>
                <a:spcPts val="0"/>
              </a:spcAft>
              <a:defRPr/>
            </a:pPr>
            <a:r>
              <a:rPr lang="fr-FR" sz="1900" b="1" dirty="0" smtClean="0">
                <a:solidFill>
                  <a:srgbClr val="0000FF"/>
                </a:solidFill>
              </a:rPr>
              <a:t>Intégration sécurisée dans l’Active Directory via une interface standard MMC</a:t>
            </a:r>
          </a:p>
          <a:p>
            <a:pPr lvl="1" eaLnBrk="1" fontAlgn="auto" hangingPunct="1">
              <a:spcAft>
                <a:spcPts val="0"/>
              </a:spcAft>
              <a:defRPr/>
            </a:pPr>
            <a:r>
              <a:rPr lang="fr-FR" sz="1900" dirty="0" smtClean="0"/>
              <a:t>Assignation des stratégies (GPO) spécifiques Chip PC sur les terminaux à tous les niveaux de l’arborescence Active Directory</a:t>
            </a:r>
          </a:p>
          <a:p>
            <a:pPr eaLnBrk="1" fontAlgn="auto" hangingPunct="1">
              <a:spcAft>
                <a:spcPts val="0"/>
              </a:spcAft>
              <a:defRPr/>
            </a:pPr>
            <a:r>
              <a:rPr lang="fr-FR" sz="1900" dirty="0" smtClean="0"/>
              <a:t>Tolérance de panne par redondance et répartition de charge</a:t>
            </a:r>
          </a:p>
          <a:p>
            <a:pPr indent="0" eaLnBrk="1" fontAlgn="auto" hangingPunct="1">
              <a:spcAft>
                <a:spcPts val="0"/>
              </a:spcAft>
              <a:buFont typeface="Arial" pitchFamily="34" charset="0"/>
              <a:buNone/>
              <a:defRPr/>
            </a:pPr>
            <a:endParaRPr lang="fr-FR" dirty="0" smtClean="0"/>
          </a:p>
          <a:p>
            <a:pPr indent="0" eaLnBrk="1" fontAlgn="auto" hangingPunct="1">
              <a:spcAft>
                <a:spcPts val="0"/>
              </a:spcAft>
              <a:buFont typeface="Arial" pitchFamily="34" charset="0"/>
              <a:buNone/>
              <a:defRPr/>
            </a:pPr>
            <a:r>
              <a:rPr lang="fr-FR" sz="2200" dirty="0" smtClean="0"/>
              <a:t>Les déplacements sur les sites ne sont plus nécessaires, la gestion quotidienne est simplifiée, les déploiements se réalisent très rapidement à la première installation ou lors de l’extension du parc</a:t>
            </a:r>
          </a:p>
          <a:p>
            <a:pPr lvl="1" indent="-457200" eaLnBrk="1" fontAlgn="auto" hangingPunct="1">
              <a:spcAft>
                <a:spcPts val="0"/>
              </a:spcAft>
              <a:buFont typeface="Courier New" pitchFamily="49" charset="0"/>
              <a:buNone/>
              <a:defRPr/>
            </a:pPr>
            <a:endParaRPr lang="fr-FR" dirty="0" smtClean="0"/>
          </a:p>
          <a:p>
            <a:pPr indent="0" eaLnBrk="1" fontAlgn="auto" hangingPunct="1">
              <a:spcAft>
                <a:spcPts val="0"/>
              </a:spcAft>
              <a:buFont typeface="Arial" pitchFamily="34" charset="0"/>
              <a:buNone/>
              <a:defRPr/>
            </a:pPr>
            <a:r>
              <a:rPr lang="fr-FR" sz="2600" dirty="0" smtClean="0">
                <a:solidFill>
                  <a:srgbClr val="0000FF"/>
                </a:solidFill>
                <a:latin typeface="+mn-lt"/>
              </a:rPr>
              <a:t>Véritable point fort de la solution, à mettre absolument en avant dans toutes les situations commerciales,  à inclure lors de tout test de terminal</a:t>
            </a:r>
            <a:endParaRPr lang="fr-FR" sz="2600" dirty="0" smtClean="0">
              <a:solidFill>
                <a:srgbClr val="0000FF"/>
              </a:solidFill>
            </a:endParaRPr>
          </a:p>
        </p:txBody>
      </p:sp>
      <p:sp>
        <p:nvSpPr>
          <p:cNvPr id="11266" name="Espace réservé du numéro de diapositive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0F541DE3-9F89-4AC9-AD21-E4E2201ED90E}" type="slidenum">
              <a:rPr lang="fr-FR"/>
              <a:pPr fontAlgn="base">
                <a:spcBef>
                  <a:spcPct val="0"/>
                </a:spcBef>
                <a:spcAft>
                  <a:spcPct val="0"/>
                </a:spcAft>
                <a:defRPr/>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3" y="1143000"/>
            <a:ext cx="8229600" cy="714375"/>
          </a:xfrm>
        </p:spPr>
        <p:txBody>
          <a:bodyPr rtlCol="0">
            <a:normAutofit fontScale="92500" lnSpcReduction="10000"/>
          </a:bodyPr>
          <a:lstStyle/>
          <a:p>
            <a:pPr marL="342900" lvl="1" indent="-342900" eaLnBrk="1" fontAlgn="auto" hangingPunct="1">
              <a:spcAft>
                <a:spcPts val="0"/>
              </a:spcAft>
              <a:buFont typeface="Courier New" pitchFamily="49" charset="0"/>
              <a:buNone/>
              <a:defRPr/>
            </a:pPr>
            <a:r>
              <a:rPr lang="fr-FR" b="1" dirty="0" smtClean="0">
                <a:latin typeface="Arial Black" pitchFamily="34" charset="0"/>
              </a:rPr>
              <a:t>Une solution totalement Green IT</a:t>
            </a:r>
          </a:p>
          <a:p>
            <a:pPr marL="342900" lvl="1" indent="-342900" eaLnBrk="1" fontAlgn="auto" hangingPunct="1">
              <a:spcAft>
                <a:spcPts val="0"/>
              </a:spcAft>
              <a:buFont typeface="Courier New" pitchFamily="49" charset="0"/>
              <a:buNone/>
              <a:defRPr/>
            </a:pPr>
            <a:r>
              <a:rPr lang="fr-FR" b="1" dirty="0" smtClean="0">
                <a:latin typeface="Arial Black" pitchFamily="34" charset="0"/>
              </a:rPr>
              <a:t>Argumentaire</a:t>
            </a:r>
          </a:p>
        </p:txBody>
      </p:sp>
      <p:sp>
        <p:nvSpPr>
          <p:cNvPr id="12290" name="Espace réservé du numéro de diapositive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418124EE-301E-44CC-B86F-C09524C64A2D}" type="slidenum">
              <a:rPr lang="fr-FR"/>
              <a:pPr fontAlgn="base">
                <a:spcBef>
                  <a:spcPct val="0"/>
                </a:spcBef>
                <a:spcAft>
                  <a:spcPct val="0"/>
                </a:spcAft>
                <a:defRPr/>
              </a:pPr>
              <a:t>8</a:t>
            </a:fld>
            <a:endParaRPr lang="fr-FR" dirty="0"/>
          </a:p>
        </p:txBody>
      </p:sp>
      <p:grpSp>
        <p:nvGrpSpPr>
          <p:cNvPr id="12292" name="Groupe 10"/>
          <p:cNvGrpSpPr>
            <a:grpSpLocks/>
          </p:cNvGrpSpPr>
          <p:nvPr/>
        </p:nvGrpSpPr>
        <p:grpSpPr bwMode="auto">
          <a:xfrm>
            <a:off x="357188" y="3190875"/>
            <a:ext cx="12538075" cy="2284413"/>
            <a:chOff x="357158" y="2428868"/>
            <a:chExt cx="12537433" cy="2284079"/>
          </a:xfrm>
        </p:grpSpPr>
        <p:grpSp>
          <p:nvGrpSpPr>
            <p:cNvPr id="12302" name="Groupe 25"/>
            <p:cNvGrpSpPr>
              <a:grpSpLocks/>
            </p:cNvGrpSpPr>
            <p:nvPr/>
          </p:nvGrpSpPr>
          <p:grpSpPr bwMode="auto">
            <a:xfrm>
              <a:off x="357158" y="3476476"/>
              <a:ext cx="5286380" cy="1236471"/>
              <a:chOff x="357158" y="3978479"/>
              <a:chExt cx="5286380" cy="1236471"/>
            </a:xfrm>
          </p:grpSpPr>
          <p:sp>
            <p:nvSpPr>
              <p:cNvPr id="12312" name="ZoneTexte 21"/>
              <p:cNvSpPr txBox="1">
                <a:spLocks noChangeArrowheads="1"/>
              </p:cNvSpPr>
              <p:nvPr/>
            </p:nvSpPr>
            <p:spPr bwMode="auto">
              <a:xfrm>
                <a:off x="357158" y="3978479"/>
                <a:ext cx="4357718" cy="307777"/>
              </a:xfrm>
              <a:prstGeom prst="rect">
                <a:avLst/>
              </a:prstGeom>
              <a:noFill/>
              <a:ln w="9525">
                <a:noFill/>
                <a:miter lim="800000"/>
                <a:headEnd/>
                <a:tailEnd/>
              </a:ln>
            </p:spPr>
            <p:txBody>
              <a:bodyPr>
                <a:spAutoFit/>
              </a:bodyPr>
              <a:lstStyle/>
              <a:p>
                <a:r>
                  <a:rPr lang="fr-FR" sz="1400">
                    <a:latin typeface="Arial Black" pitchFamily="34" charset="0"/>
                  </a:rPr>
                  <a:t>Le taux de pannes le plus faible</a:t>
                </a:r>
              </a:p>
            </p:txBody>
          </p:sp>
          <p:sp>
            <p:nvSpPr>
              <p:cNvPr id="23" name="Espace réservé du contenu 2"/>
              <p:cNvSpPr txBox="1">
                <a:spLocks/>
              </p:cNvSpPr>
              <p:nvPr/>
            </p:nvSpPr>
            <p:spPr>
              <a:xfrm>
                <a:off x="357158" y="4214818"/>
                <a:ext cx="5286380" cy="1000132"/>
              </a:xfrm>
              <a:prstGeom prst="rect">
                <a:avLst/>
              </a:prstGeom>
            </p:spPr>
            <p:txBody>
              <a:bodyPr>
                <a:normAutofit/>
                <a:scene3d>
                  <a:camera prst="orthographicFront"/>
                  <a:lightRig rig="threePt" dir="t"/>
                </a:scene3d>
                <a:sp3d extrusionH="57150">
                  <a:bevelT w="57150" h="38100" prst="artDeco"/>
                </a:sp3d>
              </a:bodyPr>
              <a:lstStyle/>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RMA PC classiques 7-10%</a:t>
                </a:r>
              </a:p>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RMA Clients légers classiques  2-4%</a:t>
                </a:r>
              </a:p>
              <a:p>
                <a:pPr marL="342900" indent="-342900" fontAlgn="auto">
                  <a:spcBef>
                    <a:spcPct val="20000"/>
                  </a:spcBef>
                  <a:spcAft>
                    <a:spcPts val="0"/>
                  </a:spcAft>
                  <a:defRPr/>
                </a:pPr>
                <a:r>
                  <a:rPr lang="fr-FR" sz="1400" b="1" dirty="0">
                    <a:solidFill>
                      <a:srgbClr val="C00000"/>
                    </a:solidFill>
                    <a:latin typeface="Tahoma" pitchFamily="34" charset="0"/>
                    <a:ea typeface="Tahoma" pitchFamily="34" charset="0"/>
                    <a:cs typeface="Tahoma" pitchFamily="34" charset="0"/>
                  </a:rPr>
                  <a:t>RMA Chip PC &lt; 1%</a:t>
                </a:r>
              </a:p>
              <a:p>
                <a:pPr marL="342900" indent="-342900" fontAlgn="auto">
                  <a:spcBef>
                    <a:spcPct val="20000"/>
                  </a:spcBef>
                  <a:spcAft>
                    <a:spcPts val="0"/>
                  </a:spcAft>
                  <a:buFont typeface="Arial" pitchFamily="34" charset="0"/>
                  <a:buNone/>
                  <a:defRPr/>
                </a:pPr>
                <a:endParaRPr lang="fr-FR" sz="1400" dirty="0">
                  <a:latin typeface="Tahoma" pitchFamily="34" charset="0"/>
                  <a:ea typeface="Tahoma" pitchFamily="34" charset="0"/>
                  <a:cs typeface="Tahoma" pitchFamily="34" charset="0"/>
                </a:endParaRPr>
              </a:p>
              <a:p>
                <a:pPr marL="342900" indent="-342900" fontAlgn="auto">
                  <a:spcBef>
                    <a:spcPct val="20000"/>
                  </a:spcBef>
                  <a:spcAft>
                    <a:spcPts val="0"/>
                  </a:spcAft>
                  <a:buFont typeface="Arial" pitchFamily="34" charset="0"/>
                  <a:buNone/>
                  <a:defRPr/>
                </a:pPr>
                <a:endParaRPr lang="fr-FR" sz="1400" dirty="0">
                  <a:latin typeface="Tahoma" pitchFamily="34" charset="0"/>
                  <a:ea typeface="Tahoma" pitchFamily="34" charset="0"/>
                  <a:cs typeface="Tahoma" pitchFamily="34" charset="0"/>
                </a:endParaRPr>
              </a:p>
            </p:txBody>
          </p:sp>
        </p:grpSp>
        <p:grpSp>
          <p:nvGrpSpPr>
            <p:cNvPr id="12303" name="Groupe 24"/>
            <p:cNvGrpSpPr>
              <a:grpSpLocks/>
            </p:cNvGrpSpPr>
            <p:nvPr/>
          </p:nvGrpSpPr>
          <p:grpSpPr bwMode="auto">
            <a:xfrm>
              <a:off x="5036411" y="2428868"/>
              <a:ext cx="5322067" cy="857232"/>
              <a:chOff x="4536345" y="2857496"/>
              <a:chExt cx="5322067" cy="857232"/>
            </a:xfrm>
          </p:grpSpPr>
          <p:sp>
            <p:nvSpPr>
              <p:cNvPr id="12310" name="ZoneTexte 19"/>
              <p:cNvSpPr txBox="1">
                <a:spLocks noChangeArrowheads="1"/>
              </p:cNvSpPr>
              <p:nvPr/>
            </p:nvSpPr>
            <p:spPr bwMode="auto">
              <a:xfrm>
                <a:off x="4536345" y="2857496"/>
                <a:ext cx="4357718" cy="307777"/>
              </a:xfrm>
              <a:prstGeom prst="rect">
                <a:avLst/>
              </a:prstGeom>
              <a:noFill/>
              <a:ln w="9525">
                <a:noFill/>
                <a:miter lim="800000"/>
                <a:headEnd/>
                <a:tailEnd/>
              </a:ln>
            </p:spPr>
            <p:txBody>
              <a:bodyPr>
                <a:spAutoFit/>
              </a:bodyPr>
              <a:lstStyle/>
              <a:p>
                <a:r>
                  <a:rPr lang="fr-FR" sz="1400">
                    <a:latin typeface="Arial Black" pitchFamily="34" charset="0"/>
                  </a:rPr>
                  <a:t>Moins de composants électroniques</a:t>
                </a:r>
              </a:p>
            </p:txBody>
          </p:sp>
          <p:sp>
            <p:nvSpPr>
              <p:cNvPr id="21" name="Espace réservé du contenu 2"/>
              <p:cNvSpPr txBox="1">
                <a:spLocks/>
              </p:cNvSpPr>
              <p:nvPr/>
            </p:nvSpPr>
            <p:spPr>
              <a:xfrm>
                <a:off x="4572032" y="3071786"/>
                <a:ext cx="5286380" cy="642942"/>
              </a:xfrm>
              <a:prstGeom prst="rect">
                <a:avLst/>
              </a:prstGeom>
            </p:spPr>
            <p:txBody>
              <a:bodyPr>
                <a:normAutofit/>
                <a:scene3d>
                  <a:camera prst="orthographicFront"/>
                  <a:lightRig rig="threePt" dir="t"/>
                </a:scene3d>
                <a:sp3d extrusionH="57150">
                  <a:bevelT w="57150" h="38100" prst="artDeco"/>
                </a:sp3d>
              </a:bodyPr>
              <a:lstStyle/>
              <a:p>
                <a:pPr marL="342900" indent="-342900" fontAlgn="auto">
                  <a:spcBef>
                    <a:spcPct val="20000"/>
                  </a:spcBef>
                  <a:spcAft>
                    <a:spcPts val="0"/>
                  </a:spcAft>
                  <a:defRPr/>
                </a:pPr>
                <a:r>
                  <a:rPr lang="fr-FR" sz="1400" b="1" dirty="0">
                    <a:solidFill>
                      <a:srgbClr val="C00000"/>
                    </a:solidFill>
                    <a:latin typeface="Tahoma" pitchFamily="34" charset="0"/>
                    <a:ea typeface="Tahoma" pitchFamily="34" charset="0"/>
                    <a:cs typeface="Tahoma" pitchFamily="34" charset="0"/>
                  </a:rPr>
                  <a:t>Chip PC &lt; 100</a:t>
                </a:r>
                <a:endParaRPr lang="fr-FR" sz="1400" dirty="0">
                  <a:solidFill>
                    <a:srgbClr val="C00000"/>
                  </a:solidFill>
                  <a:latin typeface="Tahoma" pitchFamily="34" charset="0"/>
                  <a:ea typeface="Tahoma" pitchFamily="34" charset="0"/>
                  <a:cs typeface="Tahoma" pitchFamily="34" charset="0"/>
                </a:endParaRPr>
              </a:p>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3 à 4 fois moins que les clients légers classiques</a:t>
                </a:r>
              </a:p>
            </p:txBody>
          </p:sp>
        </p:grpSp>
        <p:grpSp>
          <p:nvGrpSpPr>
            <p:cNvPr id="12304" name="Groupe 23"/>
            <p:cNvGrpSpPr>
              <a:grpSpLocks/>
            </p:cNvGrpSpPr>
            <p:nvPr/>
          </p:nvGrpSpPr>
          <p:grpSpPr bwMode="auto">
            <a:xfrm>
              <a:off x="357158" y="2428868"/>
              <a:ext cx="5286380" cy="1357322"/>
              <a:chOff x="357158" y="2857496"/>
              <a:chExt cx="5286380" cy="1357322"/>
            </a:xfrm>
          </p:grpSpPr>
          <p:sp>
            <p:nvSpPr>
              <p:cNvPr id="12308" name="ZoneTexte 17"/>
              <p:cNvSpPr txBox="1">
                <a:spLocks noChangeArrowheads="1"/>
              </p:cNvSpPr>
              <p:nvPr/>
            </p:nvSpPr>
            <p:spPr bwMode="auto">
              <a:xfrm>
                <a:off x="357158" y="2857496"/>
                <a:ext cx="4357718" cy="307777"/>
              </a:xfrm>
              <a:prstGeom prst="rect">
                <a:avLst/>
              </a:prstGeom>
              <a:noFill/>
              <a:ln w="9525">
                <a:noFill/>
                <a:miter lim="800000"/>
                <a:headEnd/>
                <a:tailEnd/>
              </a:ln>
            </p:spPr>
            <p:txBody>
              <a:bodyPr>
                <a:spAutoFit/>
              </a:bodyPr>
              <a:lstStyle/>
              <a:p>
                <a:r>
                  <a:rPr lang="fr-FR" sz="1400">
                    <a:latin typeface="Arial Black" pitchFamily="34" charset="0"/>
                  </a:rPr>
                  <a:t>La plus grande fiabilité</a:t>
                </a:r>
              </a:p>
            </p:txBody>
          </p:sp>
          <p:sp>
            <p:nvSpPr>
              <p:cNvPr id="19" name="Espace réservé du contenu 2"/>
              <p:cNvSpPr txBox="1">
                <a:spLocks/>
              </p:cNvSpPr>
              <p:nvPr/>
            </p:nvSpPr>
            <p:spPr>
              <a:xfrm>
                <a:off x="357158" y="3071810"/>
                <a:ext cx="5286380" cy="1143008"/>
              </a:xfrm>
              <a:prstGeom prst="rect">
                <a:avLst/>
              </a:prstGeom>
            </p:spPr>
            <p:txBody>
              <a:bodyPr>
                <a:normAutofit/>
                <a:scene3d>
                  <a:camera prst="orthographicFront"/>
                  <a:lightRig rig="threePt" dir="t"/>
                </a:scene3d>
                <a:sp3d extrusionH="57150">
                  <a:bevelT w="57150" h="38100" prst="artDeco"/>
                </a:sp3d>
              </a:bodyPr>
              <a:lstStyle/>
              <a:p>
                <a:pPr marL="342900" indent="-342900" fontAlgn="auto">
                  <a:spcBef>
                    <a:spcPct val="20000"/>
                  </a:spcBef>
                  <a:spcAft>
                    <a:spcPts val="0"/>
                  </a:spcAft>
                  <a:defRPr/>
                </a:pPr>
                <a:r>
                  <a:rPr lang="fr-FR" sz="1400" b="1" dirty="0">
                    <a:solidFill>
                      <a:srgbClr val="C00000"/>
                    </a:solidFill>
                    <a:latin typeface="Tahoma" pitchFamily="34" charset="0"/>
                    <a:ea typeface="Tahoma" pitchFamily="34" charset="0"/>
                    <a:cs typeface="Tahoma" pitchFamily="34" charset="0"/>
                  </a:rPr>
                  <a:t>MTBF Chip PC 10 ans</a:t>
                </a:r>
              </a:p>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3 à 4 fois plus que les PC classiques</a:t>
                </a:r>
              </a:p>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2 fois plus que les clients légers classiques</a:t>
                </a:r>
              </a:p>
            </p:txBody>
          </p:sp>
        </p:grpSp>
        <p:grpSp>
          <p:nvGrpSpPr>
            <p:cNvPr id="12305" name="Groupe 26"/>
            <p:cNvGrpSpPr>
              <a:grpSpLocks/>
            </p:cNvGrpSpPr>
            <p:nvPr/>
          </p:nvGrpSpPr>
          <p:grpSpPr bwMode="auto">
            <a:xfrm>
              <a:off x="5036411" y="3286124"/>
              <a:ext cx="7858180" cy="1071570"/>
              <a:chOff x="4286248" y="3857628"/>
              <a:chExt cx="7858180" cy="1071570"/>
            </a:xfrm>
          </p:grpSpPr>
          <p:sp>
            <p:nvSpPr>
              <p:cNvPr id="12306" name="ZoneTexte 15"/>
              <p:cNvSpPr txBox="1">
                <a:spLocks noChangeArrowheads="1"/>
              </p:cNvSpPr>
              <p:nvPr/>
            </p:nvSpPr>
            <p:spPr bwMode="auto">
              <a:xfrm>
                <a:off x="4286248" y="3857628"/>
                <a:ext cx="7858180" cy="307777"/>
              </a:xfrm>
              <a:prstGeom prst="rect">
                <a:avLst/>
              </a:prstGeom>
              <a:noFill/>
              <a:ln w="9525">
                <a:noFill/>
                <a:miter lim="800000"/>
                <a:headEnd/>
                <a:tailEnd/>
              </a:ln>
            </p:spPr>
            <p:txBody>
              <a:bodyPr>
                <a:spAutoFit/>
              </a:bodyPr>
              <a:lstStyle/>
              <a:p>
                <a:r>
                  <a:rPr lang="fr-FR" sz="1400">
                    <a:latin typeface="Arial Black" pitchFamily="34" charset="0"/>
                  </a:rPr>
                  <a:t>Moins d’éléments en plastique</a:t>
                </a:r>
              </a:p>
            </p:txBody>
          </p:sp>
          <p:sp>
            <p:nvSpPr>
              <p:cNvPr id="17" name="Espace réservé du contenu 2"/>
              <p:cNvSpPr txBox="1">
                <a:spLocks/>
              </p:cNvSpPr>
              <p:nvPr/>
            </p:nvSpPr>
            <p:spPr>
              <a:xfrm>
                <a:off x="4286248" y="4071942"/>
                <a:ext cx="5286380" cy="857256"/>
              </a:xfrm>
              <a:prstGeom prst="rect">
                <a:avLst/>
              </a:prstGeom>
            </p:spPr>
            <p:txBody>
              <a:bodyPr>
                <a:normAutofit/>
                <a:scene3d>
                  <a:camera prst="orthographicFront"/>
                  <a:lightRig rig="threePt" dir="t"/>
                </a:scene3d>
                <a:sp3d extrusionH="57150">
                  <a:bevelT w="57150" h="38100" prst="artDeco"/>
                </a:sp3d>
              </a:bodyPr>
              <a:lstStyle/>
              <a:p>
                <a:pPr marL="342900" indent="-342900" fontAlgn="auto">
                  <a:spcBef>
                    <a:spcPct val="20000"/>
                  </a:spcBef>
                  <a:spcAft>
                    <a:spcPts val="0"/>
                  </a:spcAft>
                  <a:defRPr/>
                </a:pPr>
                <a:r>
                  <a:rPr lang="fr-FR" sz="1400" b="1" dirty="0">
                    <a:latin typeface="Tahoma" pitchFamily="34" charset="0"/>
                    <a:ea typeface="Tahoma" pitchFamily="34" charset="0"/>
                    <a:cs typeface="Tahoma" pitchFamily="34" charset="0"/>
                  </a:rPr>
                  <a:t>lors de l’assemblage </a:t>
                </a:r>
              </a:p>
              <a:p>
                <a:pPr marL="342900" indent="-342900" fontAlgn="auto">
                  <a:lnSpc>
                    <a:spcPts val="1600"/>
                  </a:lnSpc>
                  <a:spcBef>
                    <a:spcPct val="20000"/>
                  </a:spcBef>
                  <a:spcAft>
                    <a:spcPts val="0"/>
                  </a:spcAft>
                  <a:defRPr/>
                </a:pPr>
                <a:r>
                  <a:rPr lang="fr-FR" sz="1400" b="1" dirty="0">
                    <a:solidFill>
                      <a:srgbClr val="C00000"/>
                    </a:solidFill>
                    <a:latin typeface="Tahoma" pitchFamily="34" charset="0"/>
                    <a:ea typeface="Tahoma" pitchFamily="34" charset="0"/>
                    <a:cs typeface="Tahoma" pitchFamily="34" charset="0"/>
                  </a:rPr>
                  <a:t>Chip PC: 50%</a:t>
                </a:r>
                <a:r>
                  <a:rPr lang="fr-FR" sz="1400" dirty="0">
                    <a:solidFill>
                      <a:srgbClr val="C00000"/>
                    </a:solidFill>
                    <a:latin typeface="Tahoma" pitchFamily="34" charset="0"/>
                    <a:ea typeface="Tahoma" pitchFamily="34" charset="0"/>
                    <a:cs typeface="Tahoma" pitchFamily="34" charset="0"/>
                  </a:rPr>
                  <a:t> de moins </a:t>
                </a:r>
                <a:r>
                  <a:rPr lang="fr-FR" sz="1400" dirty="0">
                    <a:latin typeface="Tahoma" pitchFamily="34" charset="0"/>
                    <a:ea typeface="Tahoma" pitchFamily="34" charset="0"/>
                    <a:cs typeface="Tahoma" pitchFamily="34" charset="0"/>
                  </a:rPr>
                  <a:t>que les clients</a:t>
                </a:r>
              </a:p>
              <a:p>
                <a:pPr marL="342900" indent="-342900" fontAlgn="auto">
                  <a:lnSpc>
                    <a:spcPts val="1600"/>
                  </a:lnSpc>
                  <a:spcBef>
                    <a:spcPct val="20000"/>
                  </a:spcBef>
                  <a:spcAft>
                    <a:spcPts val="0"/>
                  </a:spcAft>
                  <a:defRPr/>
                </a:pPr>
                <a:r>
                  <a:rPr lang="fr-FR" sz="1400" dirty="0">
                    <a:latin typeface="Tahoma" pitchFamily="34" charset="0"/>
                    <a:ea typeface="Tahoma" pitchFamily="34" charset="0"/>
                    <a:cs typeface="Tahoma" pitchFamily="34" charset="0"/>
                  </a:rPr>
                  <a:t> légers classiques</a:t>
                </a:r>
              </a:p>
            </p:txBody>
          </p:sp>
        </p:grpSp>
      </p:grpSp>
      <p:grpSp>
        <p:nvGrpSpPr>
          <p:cNvPr id="12293" name="Groupe 23"/>
          <p:cNvGrpSpPr>
            <a:grpSpLocks/>
          </p:cNvGrpSpPr>
          <p:nvPr/>
        </p:nvGrpSpPr>
        <p:grpSpPr bwMode="auto">
          <a:xfrm>
            <a:off x="357188" y="5334000"/>
            <a:ext cx="9966325" cy="1238250"/>
            <a:chOff x="357158" y="4976674"/>
            <a:chExt cx="9965633" cy="1238408"/>
          </a:xfrm>
        </p:grpSpPr>
        <p:grpSp>
          <p:nvGrpSpPr>
            <p:cNvPr id="12295" name="Groupe 27"/>
            <p:cNvGrpSpPr>
              <a:grpSpLocks/>
            </p:cNvGrpSpPr>
            <p:nvPr/>
          </p:nvGrpSpPr>
          <p:grpSpPr bwMode="auto">
            <a:xfrm>
              <a:off x="357158" y="4976674"/>
              <a:ext cx="5310380" cy="1238408"/>
              <a:chOff x="750131" y="5357826"/>
              <a:chExt cx="5310380" cy="1238408"/>
            </a:xfrm>
          </p:grpSpPr>
          <p:sp>
            <p:nvSpPr>
              <p:cNvPr id="12300" name="ZoneTexte 29"/>
              <p:cNvSpPr txBox="1">
                <a:spLocks noChangeArrowheads="1"/>
              </p:cNvSpPr>
              <p:nvPr/>
            </p:nvSpPr>
            <p:spPr bwMode="auto">
              <a:xfrm>
                <a:off x="750131" y="5357826"/>
                <a:ext cx="4357718" cy="307777"/>
              </a:xfrm>
              <a:prstGeom prst="rect">
                <a:avLst/>
              </a:prstGeom>
              <a:noFill/>
              <a:ln w="9525">
                <a:noFill/>
                <a:miter lim="800000"/>
                <a:headEnd/>
                <a:tailEnd/>
              </a:ln>
            </p:spPr>
            <p:txBody>
              <a:bodyPr>
                <a:spAutoFit/>
              </a:bodyPr>
              <a:lstStyle/>
              <a:p>
                <a:r>
                  <a:rPr lang="fr-FR" sz="1400">
                    <a:latin typeface="Arial Black" pitchFamily="34" charset="0"/>
                  </a:rPr>
                  <a:t>La plus basse consommation</a:t>
                </a:r>
              </a:p>
            </p:txBody>
          </p:sp>
          <p:sp>
            <p:nvSpPr>
              <p:cNvPr id="31" name="Espace réservé du contenu 2"/>
              <p:cNvSpPr txBox="1">
                <a:spLocks/>
              </p:cNvSpPr>
              <p:nvPr/>
            </p:nvSpPr>
            <p:spPr>
              <a:xfrm>
                <a:off x="774131" y="5596102"/>
                <a:ext cx="5286380" cy="1000132"/>
              </a:xfrm>
              <a:prstGeom prst="rect">
                <a:avLst/>
              </a:prstGeom>
            </p:spPr>
            <p:txBody>
              <a:bodyPr>
                <a:normAutofit/>
                <a:scene3d>
                  <a:camera prst="orthographicFront"/>
                  <a:lightRig rig="threePt" dir="t"/>
                </a:scene3d>
                <a:sp3d extrusionH="57150">
                  <a:bevelT w="57150" h="38100" prst="artDeco"/>
                </a:sp3d>
              </a:bodyPr>
              <a:lstStyle/>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PC classiques 100-200W</a:t>
                </a:r>
              </a:p>
              <a:p>
                <a:pPr marL="342900" indent="-342900" fontAlgn="auto">
                  <a:spcBef>
                    <a:spcPct val="20000"/>
                  </a:spcBef>
                  <a:spcAft>
                    <a:spcPts val="0"/>
                  </a:spcAft>
                  <a:buFont typeface="Arial" pitchFamily="34" charset="0"/>
                  <a:buNone/>
                  <a:defRPr/>
                </a:pPr>
                <a:r>
                  <a:rPr lang="fr-FR" sz="1400" dirty="0">
                    <a:latin typeface="Tahoma" pitchFamily="34" charset="0"/>
                    <a:ea typeface="Tahoma" pitchFamily="34" charset="0"/>
                    <a:cs typeface="Tahoma" pitchFamily="34" charset="0"/>
                  </a:rPr>
                  <a:t>Clients légers classiques 10-25 W</a:t>
                </a:r>
              </a:p>
              <a:p>
                <a:pPr marL="342900" indent="-342900" fontAlgn="auto">
                  <a:spcBef>
                    <a:spcPct val="20000"/>
                  </a:spcBef>
                  <a:spcAft>
                    <a:spcPts val="0"/>
                  </a:spcAft>
                  <a:buFont typeface="Arial" pitchFamily="34" charset="0"/>
                  <a:buNone/>
                  <a:defRPr/>
                </a:pPr>
                <a:r>
                  <a:rPr lang="fr-FR" sz="1400" b="1" dirty="0">
                    <a:solidFill>
                      <a:srgbClr val="C00000"/>
                    </a:solidFill>
                    <a:latin typeface="Tahoma" pitchFamily="34" charset="0"/>
                    <a:ea typeface="Tahoma" pitchFamily="34" charset="0"/>
                    <a:cs typeface="Tahoma" pitchFamily="34" charset="0"/>
                  </a:rPr>
                  <a:t>Chip PC 1 – 3 W</a:t>
                </a:r>
              </a:p>
              <a:p>
                <a:pPr marL="342900" indent="-342900" fontAlgn="auto">
                  <a:spcBef>
                    <a:spcPct val="20000"/>
                  </a:spcBef>
                  <a:spcAft>
                    <a:spcPts val="0"/>
                  </a:spcAft>
                  <a:buFont typeface="Arial" pitchFamily="34" charset="0"/>
                  <a:buNone/>
                  <a:defRPr/>
                </a:pPr>
                <a:endParaRPr lang="fr-FR" sz="1400" dirty="0">
                  <a:latin typeface="Tahoma" pitchFamily="34" charset="0"/>
                  <a:ea typeface="Tahoma" pitchFamily="34" charset="0"/>
                  <a:cs typeface="Tahoma" pitchFamily="34" charset="0"/>
                </a:endParaRPr>
              </a:p>
              <a:p>
                <a:pPr marL="342900" indent="-342900" fontAlgn="auto">
                  <a:spcBef>
                    <a:spcPct val="20000"/>
                  </a:spcBef>
                  <a:spcAft>
                    <a:spcPts val="0"/>
                  </a:spcAft>
                  <a:buFont typeface="Arial" pitchFamily="34" charset="0"/>
                  <a:buNone/>
                  <a:defRPr/>
                </a:pPr>
                <a:endParaRPr lang="fr-FR" sz="1400" dirty="0">
                  <a:latin typeface="Tahoma" pitchFamily="34" charset="0"/>
                  <a:ea typeface="Tahoma" pitchFamily="34" charset="0"/>
                  <a:cs typeface="Tahoma" pitchFamily="34" charset="0"/>
                </a:endParaRPr>
              </a:p>
            </p:txBody>
          </p:sp>
        </p:grpSp>
        <p:grpSp>
          <p:nvGrpSpPr>
            <p:cNvPr id="12296" name="Groupe 28"/>
            <p:cNvGrpSpPr>
              <a:grpSpLocks/>
            </p:cNvGrpSpPr>
            <p:nvPr/>
          </p:nvGrpSpPr>
          <p:grpSpPr bwMode="auto">
            <a:xfrm>
              <a:off x="5036411" y="4976674"/>
              <a:ext cx="5286380" cy="1000132"/>
              <a:chOff x="4286248" y="5357826"/>
              <a:chExt cx="5286380" cy="1000132"/>
            </a:xfrm>
          </p:grpSpPr>
          <p:sp>
            <p:nvSpPr>
              <p:cNvPr id="12298" name="ZoneTexte 27"/>
              <p:cNvSpPr txBox="1">
                <a:spLocks noChangeArrowheads="1"/>
              </p:cNvSpPr>
              <p:nvPr/>
            </p:nvSpPr>
            <p:spPr bwMode="auto">
              <a:xfrm>
                <a:off x="4286248" y="5357826"/>
                <a:ext cx="4357718" cy="307777"/>
              </a:xfrm>
              <a:prstGeom prst="rect">
                <a:avLst/>
              </a:prstGeom>
              <a:noFill/>
              <a:ln w="9525">
                <a:noFill/>
                <a:miter lim="800000"/>
                <a:headEnd/>
                <a:tailEnd/>
              </a:ln>
            </p:spPr>
            <p:txBody>
              <a:bodyPr>
                <a:spAutoFit/>
              </a:bodyPr>
              <a:lstStyle/>
              <a:p>
                <a:r>
                  <a:rPr lang="fr-FR" sz="1400">
                    <a:latin typeface="Arial Black" pitchFamily="34" charset="0"/>
                  </a:rPr>
                  <a:t>La plus faible empreinte CO2</a:t>
                </a:r>
              </a:p>
            </p:txBody>
          </p:sp>
          <p:sp>
            <p:nvSpPr>
              <p:cNvPr id="29" name="Espace réservé du contenu 2"/>
              <p:cNvSpPr txBox="1">
                <a:spLocks/>
              </p:cNvSpPr>
              <p:nvPr/>
            </p:nvSpPr>
            <p:spPr>
              <a:xfrm>
                <a:off x="4286248" y="5572140"/>
                <a:ext cx="5286380" cy="785818"/>
              </a:xfrm>
              <a:prstGeom prst="rect">
                <a:avLst/>
              </a:prstGeom>
            </p:spPr>
            <p:txBody>
              <a:bodyPr>
                <a:normAutofit/>
                <a:scene3d>
                  <a:camera prst="orthographicFront"/>
                  <a:lightRig rig="threePt" dir="t"/>
                </a:scene3d>
                <a:sp3d extrusionH="57150">
                  <a:bevelT w="57150" h="38100" prst="artDeco"/>
                </a:sp3d>
              </a:bodyPr>
              <a:lstStyle/>
              <a:p>
                <a:pPr marL="342900" indent="-342900" fontAlgn="auto">
                  <a:spcBef>
                    <a:spcPct val="20000"/>
                  </a:spcBef>
                  <a:spcAft>
                    <a:spcPts val="0"/>
                  </a:spcAft>
                  <a:defRPr/>
                </a:pPr>
                <a:r>
                  <a:rPr lang="fr-FR" sz="1400" b="1" dirty="0">
                    <a:solidFill>
                      <a:srgbClr val="C00000"/>
                    </a:solidFill>
                    <a:latin typeface="Tahoma" pitchFamily="34" charset="0"/>
                    <a:ea typeface="Tahoma" pitchFamily="34" charset="0"/>
                    <a:cs typeface="Tahoma" pitchFamily="34" charset="0"/>
                  </a:rPr>
                  <a:t>Baisse de 99% </a:t>
                </a:r>
                <a:r>
                  <a:rPr lang="fr-FR" sz="1400" dirty="0">
                    <a:latin typeface="Tahoma" pitchFamily="34" charset="0"/>
                    <a:ea typeface="Tahoma" pitchFamily="34" charset="0"/>
                    <a:cs typeface="Tahoma" pitchFamily="34" charset="0"/>
                  </a:rPr>
                  <a:t>par rapport aux PC classiques</a:t>
                </a:r>
              </a:p>
              <a:p>
                <a:pPr marL="342900" indent="-342900" fontAlgn="auto">
                  <a:spcBef>
                    <a:spcPct val="20000"/>
                  </a:spcBef>
                  <a:spcAft>
                    <a:spcPts val="0"/>
                  </a:spcAft>
                  <a:defRPr/>
                </a:pPr>
                <a:r>
                  <a:rPr lang="fr-FR" sz="1400" dirty="0">
                    <a:latin typeface="Tahoma" pitchFamily="34" charset="0"/>
                    <a:ea typeface="Tahoma" pitchFamily="34" charset="0"/>
                    <a:cs typeface="Tahoma" pitchFamily="34" charset="0"/>
                  </a:rPr>
                  <a:t>et</a:t>
                </a:r>
                <a:r>
                  <a:rPr lang="fr-FR" sz="1400" b="1" dirty="0">
                    <a:latin typeface="Tahoma" pitchFamily="34" charset="0"/>
                    <a:ea typeface="Tahoma" pitchFamily="34" charset="0"/>
                    <a:cs typeface="Tahoma" pitchFamily="34" charset="0"/>
                  </a:rPr>
                  <a:t> 95% </a:t>
                </a:r>
                <a:r>
                  <a:rPr lang="fr-FR" sz="1400" dirty="0">
                    <a:latin typeface="Tahoma" pitchFamily="34" charset="0"/>
                    <a:ea typeface="Tahoma" pitchFamily="34" charset="0"/>
                    <a:cs typeface="Tahoma" pitchFamily="34" charset="0"/>
                  </a:rPr>
                  <a:t>par rapport aux clients légers classiques</a:t>
                </a:r>
              </a:p>
            </p:txBody>
          </p:sp>
        </p:grpSp>
        <p:sp>
          <p:nvSpPr>
            <p:cNvPr id="12297" name="ZoneTexte 26"/>
            <p:cNvSpPr txBox="1">
              <a:spLocks noChangeArrowheads="1"/>
            </p:cNvSpPr>
            <p:nvPr/>
          </p:nvSpPr>
          <p:spPr bwMode="auto">
            <a:xfrm>
              <a:off x="5036411" y="5835880"/>
              <a:ext cx="4357718" cy="307777"/>
            </a:xfrm>
            <a:prstGeom prst="rect">
              <a:avLst/>
            </a:prstGeom>
            <a:noFill/>
            <a:ln w="9525">
              <a:noFill/>
              <a:miter lim="800000"/>
              <a:headEnd/>
              <a:tailEnd/>
            </a:ln>
          </p:spPr>
          <p:txBody>
            <a:bodyPr>
              <a:spAutoFit/>
            </a:bodyPr>
            <a:lstStyle/>
            <a:p>
              <a:r>
                <a:rPr lang="fr-FR" sz="1400">
                  <a:latin typeface="Arial Black" pitchFamily="34" charset="0"/>
                </a:rPr>
                <a:t>Architecture froide</a:t>
              </a:r>
            </a:p>
          </p:txBody>
        </p:sp>
      </p:grpSp>
      <p:sp>
        <p:nvSpPr>
          <p:cNvPr id="12294" name="ZoneTexte 31"/>
          <p:cNvSpPr txBox="1">
            <a:spLocks noChangeArrowheads="1"/>
          </p:cNvSpPr>
          <p:nvPr/>
        </p:nvSpPr>
        <p:spPr bwMode="auto">
          <a:xfrm>
            <a:off x="214313" y="1736725"/>
            <a:ext cx="8929687" cy="1477963"/>
          </a:xfrm>
          <a:prstGeom prst="rect">
            <a:avLst/>
          </a:prstGeom>
          <a:noFill/>
          <a:ln w="9525">
            <a:noFill/>
            <a:miter lim="800000"/>
            <a:headEnd/>
            <a:tailEnd/>
          </a:ln>
        </p:spPr>
        <p:txBody>
          <a:bodyPr>
            <a:spAutoFit/>
          </a:bodyPr>
          <a:lstStyle/>
          <a:p>
            <a:r>
              <a:rPr lang="fr-FR">
                <a:solidFill>
                  <a:srgbClr val="0000FF"/>
                </a:solidFill>
                <a:latin typeface="Calibri" pitchFamily="34" charset="0"/>
              </a:rPr>
              <a:t>Le Green IT devient une démarche incontournable des entreprises à la fois au niveau de l’énergie consommée mais aussi sur la baisse des coûts, comme par exemple la taxe carbone qui sera faible avec nos terminaux. Chip PC possède des années d’expérience dans la conception et la fabrication de terminaux basés sur l’économie d’énergie et l’utilisation de composants recyclables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500063" y="785813"/>
            <a:ext cx="8229600" cy="571500"/>
          </a:xfrm>
        </p:spPr>
        <p:txBody>
          <a:bodyPr/>
          <a:lstStyle/>
          <a:p>
            <a:pPr eaLnBrk="1" hangingPunct="1"/>
            <a:r>
              <a:rPr lang="fr-FR" sz="2400" smtClean="0"/>
              <a:t>Quelques références</a:t>
            </a:r>
          </a:p>
        </p:txBody>
      </p:sp>
      <p:graphicFrame>
        <p:nvGraphicFramePr>
          <p:cNvPr id="5" name="Espace réservé du contenu 4"/>
          <p:cNvGraphicFramePr>
            <a:graphicFrameLocks noGrp="1"/>
          </p:cNvGraphicFramePr>
          <p:nvPr>
            <p:ph idx="1"/>
          </p:nvPr>
        </p:nvGraphicFramePr>
        <p:xfrm>
          <a:off x="142875" y="1214438"/>
          <a:ext cx="8858310" cy="5273040"/>
        </p:xfrm>
        <a:graphic>
          <a:graphicData uri="http://schemas.openxmlformats.org/drawingml/2006/table">
            <a:tbl>
              <a:tblPr firstRow="1" bandRow="1">
                <a:tableStyleId>{5C22544A-7EE6-4342-B048-85BDC9FD1C3A}</a:tableStyleId>
              </a:tblPr>
              <a:tblGrid>
                <a:gridCol w="1857387"/>
                <a:gridCol w="1714512"/>
                <a:gridCol w="5286411"/>
              </a:tblGrid>
              <a:tr h="214314">
                <a:tc>
                  <a:txBody>
                    <a:bodyPr/>
                    <a:lstStyle/>
                    <a:p>
                      <a:r>
                        <a:rPr lang="fr-FR" sz="1600" dirty="0" smtClean="0"/>
                        <a:t>Client</a:t>
                      </a:r>
                      <a:endParaRPr lang="fr-FR" sz="1600" dirty="0"/>
                    </a:p>
                  </a:txBody>
                  <a:tcPr/>
                </a:tc>
                <a:tc>
                  <a:txBody>
                    <a:bodyPr/>
                    <a:lstStyle/>
                    <a:p>
                      <a:r>
                        <a:rPr lang="fr-FR" sz="1600" dirty="0" smtClean="0"/>
                        <a:t>Terminaux</a:t>
                      </a:r>
                      <a:endParaRPr lang="fr-FR" sz="1600" dirty="0"/>
                    </a:p>
                  </a:txBody>
                  <a:tcPr/>
                </a:tc>
                <a:tc>
                  <a:txBody>
                    <a:bodyPr/>
                    <a:lstStyle/>
                    <a:p>
                      <a:r>
                        <a:rPr lang="fr-FR" sz="1600" dirty="0" smtClean="0"/>
                        <a:t>Motivation client</a:t>
                      </a:r>
                      <a:endParaRPr lang="fr-FR" sz="1600" dirty="0"/>
                    </a:p>
                  </a:txBody>
                  <a:tcPr/>
                </a:tc>
              </a:tr>
              <a:tr h="370840">
                <a:tc>
                  <a:txBody>
                    <a:bodyPr/>
                    <a:lstStyle/>
                    <a:p>
                      <a:r>
                        <a:rPr lang="fr-FR" sz="1600" dirty="0" smtClean="0"/>
                        <a:t>BNP Paribas</a:t>
                      </a:r>
                      <a:endParaRPr lang="fr-FR" sz="1600" dirty="0"/>
                    </a:p>
                  </a:txBody>
                  <a:tcPr/>
                </a:tc>
                <a:tc>
                  <a:txBody>
                    <a:bodyPr/>
                    <a:lstStyle/>
                    <a:p>
                      <a:r>
                        <a:rPr lang="fr-FR" sz="1600" dirty="0" smtClean="0"/>
                        <a:t>3.000</a:t>
                      </a:r>
                      <a:r>
                        <a:rPr lang="fr-FR" sz="1600" baseline="0" dirty="0" smtClean="0"/>
                        <a:t> Xtreme PC</a:t>
                      </a:r>
                    </a:p>
                    <a:p>
                      <a:r>
                        <a:rPr lang="fr-FR" sz="1600" baseline="0" dirty="0" smtClean="0"/>
                        <a:t>et Plug PC</a:t>
                      </a:r>
                      <a:endParaRPr lang="fr-FR" sz="1600" dirty="0"/>
                    </a:p>
                  </a:txBody>
                  <a:tcPr/>
                </a:tc>
                <a:tc>
                  <a:txBody>
                    <a:bodyPr/>
                    <a:lstStyle/>
                    <a:p>
                      <a:pPr>
                        <a:buFont typeface="Arial" pitchFamily="34" charset="0"/>
                        <a:buChar char="•"/>
                      </a:pPr>
                      <a:r>
                        <a:rPr lang="fr-FR" sz="1600" dirty="0" smtClean="0"/>
                        <a:t>Déploiement</a:t>
                      </a:r>
                      <a:r>
                        <a:rPr lang="fr-FR" sz="1600" baseline="0" dirty="0" smtClean="0"/>
                        <a:t> et gestion centralisée critiques</a:t>
                      </a:r>
                    </a:p>
                    <a:p>
                      <a:pPr>
                        <a:buFont typeface="Arial" pitchFamily="34" charset="0"/>
                        <a:buChar char="•"/>
                      </a:pPr>
                      <a:r>
                        <a:rPr lang="fr-FR" sz="1600" baseline="0" dirty="0" smtClean="0"/>
                        <a:t>ROI très rapide</a:t>
                      </a:r>
                    </a:p>
                  </a:txBody>
                  <a:tcPr/>
                </a:tc>
              </a:tr>
              <a:tr h="370840">
                <a:tc>
                  <a:txBody>
                    <a:bodyPr/>
                    <a:lstStyle/>
                    <a:p>
                      <a:r>
                        <a:rPr lang="fr-FR" sz="1600" dirty="0" smtClean="0"/>
                        <a:t>Régie</a:t>
                      </a:r>
                      <a:r>
                        <a:rPr lang="fr-FR" sz="1600" baseline="0" dirty="0" smtClean="0"/>
                        <a:t> Immobilière de la Ville de Paris</a:t>
                      </a:r>
                      <a:endParaRPr lang="fr-FR" sz="1600" dirty="0"/>
                    </a:p>
                  </a:txBody>
                  <a:tcPr/>
                </a:tc>
                <a:tc>
                  <a:txBody>
                    <a:bodyPr/>
                    <a:lstStyle/>
                    <a:p>
                      <a:r>
                        <a:rPr lang="fr-FR" sz="1600" dirty="0" smtClean="0"/>
                        <a:t>1.200 Xtreme PC</a:t>
                      </a:r>
                      <a:endParaRPr lang="fr-FR" sz="1600" dirty="0"/>
                    </a:p>
                  </a:txBody>
                  <a:tcPr/>
                </a:tc>
                <a:tc>
                  <a:txBody>
                    <a:bodyPr/>
                    <a:lstStyle/>
                    <a:p>
                      <a:pPr>
                        <a:buFont typeface="Arial" pitchFamily="34" charset="0"/>
                        <a:buChar char="•"/>
                      </a:pPr>
                      <a:r>
                        <a:rPr lang="fr-FR" sz="1600" dirty="0" smtClean="0"/>
                        <a:t>Gestion massivement</a:t>
                      </a:r>
                      <a:r>
                        <a:rPr lang="fr-FR" sz="1600" baseline="0" dirty="0" smtClean="0"/>
                        <a:t> multi-sites (1000) centralisée</a:t>
                      </a:r>
                    </a:p>
                    <a:p>
                      <a:pPr>
                        <a:buFont typeface="Arial" pitchFamily="34" charset="0"/>
                        <a:buChar char="•"/>
                      </a:pPr>
                      <a:r>
                        <a:rPr lang="fr-FR" sz="1600" baseline="0" dirty="0" smtClean="0"/>
                        <a:t>Economie de maintenance</a:t>
                      </a:r>
                    </a:p>
                  </a:txBody>
                  <a:tcPr/>
                </a:tc>
              </a:tr>
              <a:tr h="370840">
                <a:tc>
                  <a:txBody>
                    <a:bodyPr/>
                    <a:lstStyle/>
                    <a:p>
                      <a:r>
                        <a:rPr lang="fr-FR" sz="1600" dirty="0" smtClean="0"/>
                        <a:t>Bibliothèque</a:t>
                      </a:r>
                      <a:r>
                        <a:rPr lang="fr-FR" sz="1600" baseline="0" dirty="0" smtClean="0"/>
                        <a:t> Paris 3</a:t>
                      </a:r>
                      <a:endParaRPr lang="fr-FR" sz="1600" dirty="0"/>
                    </a:p>
                  </a:txBody>
                  <a:tcPr/>
                </a:tc>
                <a:tc>
                  <a:txBody>
                    <a:bodyPr/>
                    <a:lstStyle/>
                    <a:p>
                      <a:r>
                        <a:rPr lang="fr-FR" sz="1600" dirty="0" smtClean="0"/>
                        <a:t>210  Jack PC</a:t>
                      </a:r>
                      <a:endParaRPr lang="fr-FR" sz="1600" dirty="0"/>
                    </a:p>
                  </a:txBody>
                  <a:tcPr/>
                </a:tc>
                <a:tc>
                  <a:txBody>
                    <a:bodyPr/>
                    <a:lstStyle/>
                    <a:p>
                      <a:pPr>
                        <a:buFont typeface="Arial" pitchFamily="34" charset="0"/>
                        <a:buChar char="•"/>
                      </a:pPr>
                      <a:r>
                        <a:rPr lang="fr-FR" sz="1600" dirty="0" smtClean="0"/>
                        <a:t>Sécurisation des postes de travail</a:t>
                      </a:r>
                    </a:p>
                    <a:p>
                      <a:pPr>
                        <a:buFont typeface="Arial" pitchFamily="34" charset="0"/>
                        <a:buChar char="•"/>
                      </a:pPr>
                      <a:r>
                        <a:rPr lang="fr-FR" sz="1600" dirty="0" smtClean="0"/>
                        <a:t>Intégration physique dans les tables</a:t>
                      </a:r>
                    </a:p>
                    <a:p>
                      <a:pPr>
                        <a:buFont typeface="Arial" pitchFamily="34" charset="0"/>
                        <a:buChar char="•"/>
                      </a:pPr>
                      <a:r>
                        <a:rPr lang="fr-FR" sz="1600" dirty="0" smtClean="0"/>
                        <a:t>Peu de personnel pour la gestion (1)</a:t>
                      </a:r>
                    </a:p>
                    <a:p>
                      <a:pPr>
                        <a:buFont typeface="Arial" pitchFamily="34" charset="0"/>
                        <a:buChar char="•"/>
                      </a:pPr>
                      <a:r>
                        <a:rPr lang="fr-FR" sz="1600" dirty="0" smtClean="0"/>
                        <a:t>RDP 6 TS 2008</a:t>
                      </a:r>
                      <a:endParaRPr lang="fr-FR" sz="1600" dirty="0"/>
                    </a:p>
                  </a:txBody>
                  <a:tcPr/>
                </a:tc>
              </a:tr>
              <a:tr h="370840">
                <a:tc>
                  <a:txBody>
                    <a:bodyPr/>
                    <a:lstStyle/>
                    <a:p>
                      <a:r>
                        <a:rPr lang="fr-FR" sz="1600" dirty="0" smtClean="0"/>
                        <a:t>Bouygues Telecom</a:t>
                      </a:r>
                      <a:endParaRPr lang="fr-FR" sz="1600" dirty="0"/>
                    </a:p>
                  </a:txBody>
                  <a:tcPr/>
                </a:tc>
                <a:tc>
                  <a:txBody>
                    <a:bodyPr/>
                    <a:lstStyle/>
                    <a:p>
                      <a:r>
                        <a:rPr lang="fr-FR" sz="1600" dirty="0" smtClean="0"/>
                        <a:t>150</a:t>
                      </a:r>
                      <a:r>
                        <a:rPr lang="fr-FR" sz="1600" baseline="0" dirty="0" smtClean="0"/>
                        <a:t> Xtreme PC</a:t>
                      </a:r>
                      <a:endParaRPr lang="fr-FR" sz="1600" dirty="0"/>
                    </a:p>
                  </a:txBody>
                  <a:tcPr/>
                </a:tc>
                <a:tc>
                  <a:txBody>
                    <a:bodyPr/>
                    <a:lstStyle/>
                    <a:p>
                      <a:pPr>
                        <a:buFont typeface="Arial" pitchFamily="34" charset="0"/>
                        <a:buChar char="•"/>
                      </a:pPr>
                      <a:r>
                        <a:rPr lang="fr-FR" sz="1600" dirty="0" smtClean="0"/>
                        <a:t>Déploiement</a:t>
                      </a:r>
                      <a:r>
                        <a:rPr lang="fr-FR" sz="1600" baseline="0" dirty="0" smtClean="0"/>
                        <a:t> et gestion simplifiée du poste de conseiller de clientèle</a:t>
                      </a:r>
                    </a:p>
                    <a:p>
                      <a:pPr>
                        <a:buFont typeface="Arial" pitchFamily="34" charset="0"/>
                        <a:buChar char="•"/>
                      </a:pPr>
                      <a:r>
                        <a:rPr lang="fr-FR" sz="1600" baseline="0" dirty="0" smtClean="0"/>
                        <a:t>Migration vers nouveaux OS simplifiés</a:t>
                      </a:r>
                    </a:p>
                    <a:p>
                      <a:pPr>
                        <a:buFont typeface="Arial" pitchFamily="34" charset="0"/>
                        <a:buChar char="•"/>
                      </a:pPr>
                      <a:r>
                        <a:rPr lang="fr-FR" sz="1600" baseline="0" dirty="0" smtClean="0"/>
                        <a:t>Maintenance des applications métiers centralisée</a:t>
                      </a:r>
                      <a:endParaRPr lang="fr-FR" sz="1600" dirty="0"/>
                    </a:p>
                  </a:txBody>
                  <a:tcPr/>
                </a:tc>
              </a:tr>
              <a:tr h="370840">
                <a:tc>
                  <a:txBody>
                    <a:bodyPr/>
                    <a:lstStyle/>
                    <a:p>
                      <a:r>
                        <a:rPr lang="fr-FR" sz="1600" dirty="0" smtClean="0"/>
                        <a:t>SPIE</a:t>
                      </a:r>
                      <a:endParaRPr lang="fr-FR" sz="1600" dirty="0"/>
                    </a:p>
                  </a:txBody>
                  <a:tcPr/>
                </a:tc>
                <a:tc>
                  <a:txBody>
                    <a:bodyPr/>
                    <a:lstStyle/>
                    <a:p>
                      <a:r>
                        <a:rPr lang="fr-FR" sz="1600" dirty="0" smtClean="0"/>
                        <a:t>150</a:t>
                      </a:r>
                      <a:r>
                        <a:rPr lang="fr-FR" sz="1600" baseline="0" dirty="0" smtClean="0"/>
                        <a:t> Xtreme PC</a:t>
                      </a:r>
                    </a:p>
                    <a:p>
                      <a:r>
                        <a:rPr lang="fr-FR" sz="1600" baseline="0" dirty="0" smtClean="0"/>
                        <a:t>et Jack PC Linux</a:t>
                      </a:r>
                      <a:endParaRPr lang="fr-FR" sz="1600" dirty="0"/>
                    </a:p>
                  </a:txBody>
                  <a:tcPr/>
                </a:tc>
                <a:tc>
                  <a:txBody>
                    <a:bodyPr/>
                    <a:lstStyle/>
                    <a:p>
                      <a:pPr>
                        <a:buFont typeface="Arial" pitchFamily="34" charset="0"/>
                        <a:buChar char="•"/>
                      </a:pPr>
                      <a:r>
                        <a:rPr lang="fr-FR" sz="1600" dirty="0" smtClean="0"/>
                        <a:t>Excellente performance sous Citrix</a:t>
                      </a:r>
                    </a:p>
                    <a:p>
                      <a:pPr>
                        <a:buFont typeface="Arial" pitchFamily="34" charset="0"/>
                        <a:buChar char="•"/>
                      </a:pPr>
                      <a:r>
                        <a:rPr lang="fr-FR" sz="1600" dirty="0" smtClean="0"/>
                        <a:t>Tarif attractif</a:t>
                      </a:r>
                    </a:p>
                    <a:p>
                      <a:pPr>
                        <a:buFont typeface="Arial" pitchFamily="34" charset="0"/>
                        <a:buChar char="•"/>
                      </a:pPr>
                      <a:r>
                        <a:rPr lang="fr-FR" sz="1600" dirty="0" smtClean="0"/>
                        <a:t>Déploiement des Jack PC dans les nouveaux bâtiments</a:t>
                      </a:r>
                    </a:p>
                    <a:p>
                      <a:pPr>
                        <a:buFont typeface="Arial" pitchFamily="34" charset="0"/>
                        <a:buChar char="•"/>
                      </a:pPr>
                      <a:r>
                        <a:rPr lang="fr-FR" sz="1600" dirty="0" smtClean="0"/>
                        <a:t>Taux de panne très bas</a:t>
                      </a:r>
                      <a:endParaRPr lang="fr-FR" sz="1600" dirty="0"/>
                    </a:p>
                  </a:txBody>
                  <a:tcPr/>
                </a:tc>
              </a:tr>
              <a:tr h="370840">
                <a:tc>
                  <a:txBody>
                    <a:bodyPr/>
                    <a:lstStyle/>
                    <a:p>
                      <a:r>
                        <a:rPr lang="fr-FR" sz="1600" dirty="0" smtClean="0"/>
                        <a:t>Ministère des finances Allemand</a:t>
                      </a:r>
                      <a:endParaRPr lang="fr-FR" sz="1600" dirty="0"/>
                    </a:p>
                  </a:txBody>
                  <a:tcPr/>
                </a:tc>
                <a:tc>
                  <a:txBody>
                    <a:bodyPr/>
                    <a:lstStyle/>
                    <a:p>
                      <a:r>
                        <a:rPr lang="fr-FR" sz="1600" dirty="0" smtClean="0"/>
                        <a:t>20.000 Xtreme PC</a:t>
                      </a:r>
                      <a:endParaRPr lang="fr-FR" sz="1600" dirty="0"/>
                    </a:p>
                  </a:txBody>
                  <a:tcPr/>
                </a:tc>
                <a:tc>
                  <a:txBody>
                    <a:bodyPr/>
                    <a:lstStyle/>
                    <a:p>
                      <a:pPr>
                        <a:buFont typeface="Arial" pitchFamily="34" charset="0"/>
                        <a:buChar char="•"/>
                      </a:pPr>
                      <a:r>
                        <a:rPr lang="fr-FR" sz="1600" dirty="0" smtClean="0"/>
                        <a:t>Le</a:t>
                      </a:r>
                      <a:r>
                        <a:rPr lang="fr-FR" sz="1600" baseline="0" dirty="0" smtClean="0"/>
                        <a:t> déploiement de Clients légers le plus important</a:t>
                      </a:r>
                    </a:p>
                    <a:p>
                      <a:pPr>
                        <a:buFont typeface="Arial" pitchFamily="34" charset="0"/>
                        <a:buChar char="•"/>
                      </a:pPr>
                      <a:r>
                        <a:rPr lang="fr-FR" sz="1600" baseline="0" dirty="0" smtClean="0"/>
                        <a:t>Une gestion massivement multi-sites</a:t>
                      </a:r>
                      <a:endParaRPr lang="fr-FR" sz="1600" dirty="0"/>
                    </a:p>
                  </a:txBody>
                  <a:tcPr/>
                </a:tc>
              </a:tr>
            </a:tbl>
          </a:graphicData>
        </a:graphic>
      </p:graphicFrame>
      <p:sp>
        <p:nvSpPr>
          <p:cNvPr id="13348" name="Espace réservé du numéro de diapositive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Guide de ventes – </a:t>
            </a:r>
            <a:r>
              <a:rPr lang="fr-FR" dirty="0" smtClean="0"/>
              <a:t>V2.0 </a:t>
            </a:r>
            <a:r>
              <a:rPr lang="fr-FR" dirty="0"/>
              <a:t>– </a:t>
            </a:r>
            <a:r>
              <a:rPr lang="fr-FR" dirty="0" smtClean="0"/>
              <a:t>07/10 </a:t>
            </a:r>
            <a:r>
              <a:rPr lang="fr-FR" dirty="0"/>
              <a:t>– Page </a:t>
            </a:r>
            <a:fld id="{76393744-31E7-446B-B0FA-36ACFA830FC4}" type="slidenum">
              <a:rPr lang="fr-FR"/>
              <a:pPr fontAlgn="base">
                <a:spcBef>
                  <a:spcPct val="0"/>
                </a:spcBef>
                <a:spcAft>
                  <a:spcPct val="0"/>
                </a:spcAft>
                <a:defRPr/>
              </a:pPr>
              <a:t>9</a:t>
            </a:fld>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3040</Words>
  <Application>Microsoft Office PowerPoint</Application>
  <PresentationFormat>Affichage à l'écran (4:3)</PresentationFormat>
  <Paragraphs>471</Paragraphs>
  <Slides>25</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4" baseType="lpstr">
      <vt:lpstr>Arial</vt:lpstr>
      <vt:lpstr>Arial Black</vt:lpstr>
      <vt:lpstr>Tahoma</vt:lpstr>
      <vt:lpstr>Courier New</vt:lpstr>
      <vt:lpstr>Calibri</vt:lpstr>
      <vt:lpstr>Wingdings</vt:lpstr>
      <vt:lpstr>PMingLiU</vt:lpstr>
      <vt:lpstr>Thème Office</vt:lpstr>
      <vt:lpstr>צילום של Photo Editor</vt:lpstr>
      <vt:lpstr>La Solution Globale Client Léger Guide de Ventes v 2.0  </vt:lpstr>
      <vt:lpstr>Les points forts pour les clients</vt:lpstr>
      <vt:lpstr>Diapositive 3</vt:lpstr>
      <vt:lpstr>Diapositive 4</vt:lpstr>
      <vt:lpstr>Diapositive 5</vt:lpstr>
      <vt:lpstr>Diapositive 6</vt:lpstr>
      <vt:lpstr>Diapositive 7</vt:lpstr>
      <vt:lpstr>Diapositive 8</vt:lpstr>
      <vt:lpstr>Quelques références</vt:lpstr>
      <vt:lpstr>Les premières questions pour détecter un projet (1)</vt:lpstr>
      <vt:lpstr>Les premières questions pour détecter un projet (2)</vt:lpstr>
      <vt:lpstr>               </vt:lpstr>
      <vt:lpstr>Points importants avant la vente</vt:lpstr>
      <vt:lpstr>Points importants à la commande</vt:lpstr>
      <vt:lpstr>Le Support après vente</vt:lpstr>
      <vt:lpstr> Les Formations/Certifications Chip PC </vt:lpstr>
      <vt:lpstr>              </vt:lpstr>
      <vt:lpstr>              </vt:lpstr>
      <vt:lpstr>Fonctionnalités</vt:lpstr>
      <vt:lpstr>Architecture des firmwares CE / Linux</vt:lpstr>
      <vt:lpstr>Comparatif concurrence</vt:lpstr>
      <vt:lpstr>Informations Techniques Xcalibur</vt:lpstr>
      <vt:lpstr>Accélération Multimédia</vt:lpstr>
      <vt:lpstr>Reset Factory d’un terminal</vt:lpstr>
      <vt:lpstr>URL de référence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PC-Bureau</dc:creator>
  <cp:lastModifiedBy>*</cp:lastModifiedBy>
  <cp:revision>193</cp:revision>
  <dcterms:created xsi:type="dcterms:W3CDTF">2009-10-06T13:32:30Z</dcterms:created>
  <dcterms:modified xsi:type="dcterms:W3CDTF">2010-06-15T11:57:34Z</dcterms:modified>
</cp:coreProperties>
</file>